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 Id="rId141" Type="http://schemas.openxmlformats.org/officeDocument/2006/relationships/slide" Target="slides/slide134.xml"/><Relationship Id="rId142" Type="http://schemas.openxmlformats.org/officeDocument/2006/relationships/slide" Target="slides/slide135.xml"/><Relationship Id="rId143" Type="http://schemas.openxmlformats.org/officeDocument/2006/relationships/slide" Target="slides/slide136.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42" name="Shape 42"/>
          <p:cNvSpPr/>
          <p:nvPr>
            <p:ph type="sldImg"/>
          </p:nvPr>
        </p:nvSpPr>
        <p:spPr>
          <a:xfrm>
            <a:off x="1143000" y="685800"/>
            <a:ext cx="4572000" cy="3429000"/>
          </a:xfrm>
          <a:prstGeom prst="rect">
            <a:avLst/>
          </a:prstGeom>
        </p:spPr>
        <p:txBody>
          <a:bodyPr/>
          <a:lstStyle/>
          <a:p>
            <a:pPr/>
          </a:p>
        </p:txBody>
      </p:sp>
      <p:sp>
        <p:nvSpPr>
          <p:cNvPr id="43" name="Shape 4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prstGeom prst="rect">
            <a:avLst/>
          </a:prstGeom>
        </p:spPr>
        <p:txBody>
          <a:bodyPr/>
          <a:lstStyle>
            <a:lvl1pPr>
              <a:defRPr>
                <a:solidFill>
                  <a:srgbClr val="000080"/>
                </a:solidFill>
              </a:defRPr>
            </a:lvl1pPr>
          </a:lstStyle>
          <a:p>
            <a:pPr/>
            <a:r>
              <a:t>Title Text</a:t>
            </a:r>
          </a:p>
        </p:txBody>
      </p:sp>
      <p:sp>
        <p:nvSpPr>
          <p:cNvPr id="3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12.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6.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0.png"/><Relationship Id="rId3" Type="http://schemas.openxmlformats.org/officeDocument/2006/relationships/image" Target="../media/image61.png"/><Relationship Id="rId4" Type="http://schemas.openxmlformats.org/officeDocument/2006/relationships/image" Target="../media/image62.png"/></Relationships>

</file>

<file path=ppt/slides/_rels/slide10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3.png"/><Relationship Id="rId3" Type="http://schemas.openxmlformats.org/officeDocument/2006/relationships/image" Target="../media/image64.png"/><Relationship Id="rId4" Type="http://schemas.openxmlformats.org/officeDocument/2006/relationships/image" Target="../media/image65.png"/><Relationship Id="rId5" Type="http://schemas.openxmlformats.org/officeDocument/2006/relationships/image" Target="../media/image66.png"/></Relationships>

</file>

<file path=ppt/slides/_rels/slide10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4.png"/></Relationships>

</file>

<file path=ppt/slides/_rels/slide10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5.png"/></Relationships>

</file>

<file path=ppt/slides/_rels/slide10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67.png"/></Relationships>

</file>

<file path=ppt/slides/_rels/slide10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 Id="rId3" Type="http://schemas.openxmlformats.org/officeDocument/2006/relationships/image" Target="../media/image68.png"/><Relationship Id="rId4" Type="http://schemas.openxmlformats.org/officeDocument/2006/relationships/image" Target="../media/image69.png"/><Relationship Id="rId5" Type="http://schemas.openxmlformats.org/officeDocument/2006/relationships/image" Target="../media/image70.png"/><Relationship Id="rId6" Type="http://schemas.openxmlformats.org/officeDocument/2006/relationships/image" Target="../media/image71.png"/><Relationship Id="rId7" Type="http://schemas.openxmlformats.org/officeDocument/2006/relationships/image" Target="../media/image72.png"/><Relationship Id="rId8" Type="http://schemas.openxmlformats.org/officeDocument/2006/relationships/image" Target="../media/image73.png"/></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4.png"/></Relationships>

</file>

<file path=ppt/slides/_rels/slide10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5.png"/></Relationships>

</file>

<file path=ppt/slides/_rels/slide10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6.png"/></Relationships>

</file>

<file path=ppt/slides/_rels/slide1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7.png"/></Relationships>

</file>

<file path=ppt/slides/_rels/slide1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8.png"/></Relationships>

</file>

<file path=ppt/slides/_rels/slide1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9.png"/></Relationships>

</file>

<file path=ppt/slides/_rels/slide1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80.png"/></Relationships>

</file>

<file path=ppt/slides/_rels/slide1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81.png"/></Relationships>

</file>

<file path=ppt/slides/_rels/slide1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1.png"/></Relationships>

</file>

<file path=ppt/slides/_rels/slide1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2.png"/></Relationships>

</file>

<file path=ppt/slides/_rels/slide1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2.png"/></Relationships>

</file>

<file path=ppt/slides/_rels/slide12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llamy-backward.pdf" TargetMode="External"/><Relationship Id="rId3" Type="http://schemas.openxmlformats.org/officeDocument/2006/relationships/image" Target="../media/image8.png"/></Relationships>

</file>

<file path=ppt/slides/_rels/slide13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slouching-towards-utopia-fall-2019.zip" TargetMode="External"/><Relationship Id="rId3" Type="http://schemas.openxmlformats.org/officeDocument/2006/relationships/hyperlink" Target="https://github.com/braddelong/public-files/blob/master/econ-135-lecture-12.pptx" TargetMode="External"/><Relationship Id="rId4" Type="http://schemas.openxmlformats.org/officeDocument/2006/relationships/hyperlink" Target="https://delong.typepad.com/files/goldin-katz-race-i.pdf" TargetMode="External"/><Relationship Id="rId5" Type="http://schemas.openxmlformats.org/officeDocument/2006/relationships/hyperlink" Target="https://github.com/braddelong/public-files/blob/master/econ-135-lecture-13.pptx" TargetMode="External"/><Relationship Id="rId6" Type="http://schemas.openxmlformats.org/officeDocument/2006/relationships/hyperlink" Target="https://bcourses.berkeley.edu/courses/1487685/assignments/8069059" TargetMode="External"/><Relationship Id="rId7" Type="http://schemas.openxmlformats.org/officeDocument/2006/relationships/hyperlink" Target="https://delong.typepad.com/files/findlay-orourke-selections.pdf" TargetMode="External"/><Relationship Id="rId8" Type="http://schemas.openxmlformats.org/officeDocument/2006/relationships/hyperlink" Target="https://github.com/braddelong/public-files/blob/master/econ-135-lecture-14.pptx" TargetMode="External"/><Relationship Id="rId9" Type="http://schemas.openxmlformats.org/officeDocument/2006/relationships/hyperlink" Target="https://delong.typepad.com/files/delong-baumol.pdf" TargetMode="External"/><Relationship Id="rId10" Type="http://schemas.openxmlformats.org/officeDocument/2006/relationships/hyperlink" Target="https://www.piie.com/blogs/realtime-economic-issues-watch/everything-you-know-about-cross-country-convergence-now-wrong" TargetMode="External"/><Relationship Id="rId11" Type="http://schemas.openxmlformats.org/officeDocument/2006/relationships/hyperlink" Target="https://github.com/braddelong/public-files/blob/master/econ-135-lecture-15.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icloud.com/keynote/0cAkr6Xg2irxSX4uEtqSShI-Q" TargetMode="External"/><Relationship Id="rId3" Type="http://schemas.openxmlformats.org/officeDocument/2006/relationships/hyperlink" Target="https://www.icloud.com/keynote/0uV-761YfOFH171v7LfWSaraA" TargetMode="External"/><Relationship Id="rId4" Type="http://schemas.openxmlformats.org/officeDocument/2006/relationships/hyperlink" Target="https://www.icloud.com/keynote/0-YJu0G3OfHNBAdgdO7ACJ-rw" TargetMode="External"/><Relationship Id="rId5" Type="http://schemas.openxmlformats.org/officeDocument/2006/relationships/hyperlink" Target="https://www.icloud.com/keynote/0-eFajZd43DYDqAqDnBfRqeLA" TargetMode="External"/><Relationship Id="rId6" Type="http://schemas.openxmlformats.org/officeDocument/2006/relationships/hyperlink" Target="https://www.icloud.com/keynote/0dc5gmnPPBwdqXx-Ql3i-hEaQ" TargetMode="External"/><Relationship Id="rId7" Type="http://schemas.openxmlformats.org/officeDocument/2006/relationships/hyperlink" Target="https://www.icloud.com/keynote/0qBZ2I5FNs-WmpuCh_lZHOurw" TargetMode="External"/><Relationship Id="rId8" Type="http://schemas.openxmlformats.org/officeDocument/2006/relationships/hyperlink" Target="https://www.icloud.com/keynote/0bwURhbpD_r3yp9L2Y4CNLW2A" TargetMode="External"/><Relationship Id="rId9" Type="http://schemas.openxmlformats.org/officeDocument/2006/relationships/hyperlink" Target="https://www.icloud.com/keynote/0tR_-udvdJau_fkmiItCzxmCQ" TargetMode="External"/><Relationship Id="rId10" Type="http://schemas.openxmlformats.org/officeDocument/2006/relationships/hyperlink" Target="https://www.icloud.com/keynote/06pkCtAWbjBWAijow41dM1XAQ" TargetMode="External"/><Relationship Id="rId11" Type="http://schemas.openxmlformats.org/officeDocument/2006/relationships/hyperlink" Target="https://www.icloud.com/keynote/0O8TxLOzM1gvGwSZYkWBV97rw" TargetMode="External"/><Relationship Id="rId12" Type="http://schemas.openxmlformats.org/officeDocument/2006/relationships/hyperlink" Target="https://www.icloud.com/keynote/0ElT1DF6p0hpO991Wx0CTDJAQ"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marxists.catbull.com/archive/marx/works/1853/07/22.htm"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marxists.catbull.com/archive/marx/works/1853/07/22.htm" TargetMode="Externa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1.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papers/w19895" TargetMode="External"/><Relationship Id="rId3" Type="http://schemas.openxmlformats.org/officeDocument/2006/relationships/image" Target="../media/image16.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chapters/c6064" TargetMode="External"/><Relationship Id="rId3" Type="http://schemas.openxmlformats.org/officeDocument/2006/relationships/hyperlink" Target="http://tinyurl.com/dl2017201a" TargetMode="Externa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chapters/c6064" TargetMode="External"/><Relationship Id="rId3" Type="http://schemas.openxmlformats.org/officeDocument/2006/relationships/image" Target="../media/image19.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 Id="rId3" Type="http://schemas.openxmlformats.org/officeDocument/2006/relationships/image" Target="../media/image24.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5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6.png"/></Relationships>

</file>

<file path=ppt/slides/_rels/slide6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 Id="rId3" Type="http://schemas.openxmlformats.org/officeDocument/2006/relationships/image" Target="../media/image28.png"/></Relationships>

</file>

<file path=ppt/slides/_rels/slide6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6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rry-smith.pdf" TargetMode="External"/></Relationships>

</file>

<file path=ppt/slides/_rels/slide6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jongman-gibbon-was-right.pdf" TargetMode="External"/><Relationship Id="rId3" Type="http://schemas.openxmlformats.org/officeDocument/2006/relationships/hyperlink" Target="https://delong.typepad.com/files/temin-roman-growth.pdf" TargetMode="External"/><Relationship Id="rId4" Type="http://schemas.openxmlformats.org/officeDocument/2006/relationships/hyperlink" Target="https://delong.typepad.com/finley-technical.pdf" TargetMode="External"/><Relationship Id="rId5" Type="http://schemas.openxmlformats.org/officeDocument/2006/relationships/hyperlink" Target="https://delong.typepad.com/files/ober-agamemnon-selections.pdf" TargetMode="External"/><Relationship Id="rId6" Type="http://schemas.openxmlformats.org/officeDocument/2006/relationships/image" Target="../media/image32.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6.png"/><Relationship Id="rId3" Type="http://schemas.openxmlformats.org/officeDocument/2006/relationships/image" Target="../media/image37.png"/></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 Id="rId3" Type="http://schemas.openxmlformats.org/officeDocument/2006/relationships/image" Target="../media/image39.png"/></Relationships>

</file>

<file path=ppt/slides/_rels/slide8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0.png"/><Relationship Id="rId3" Type="http://schemas.openxmlformats.org/officeDocument/2006/relationships/image" Target="../media/image41.png"/><Relationship Id="rId4" Type="http://schemas.openxmlformats.org/officeDocument/2006/relationships/image" Target="../media/image42.png"/><Relationship Id="rId5" Type="http://schemas.openxmlformats.org/officeDocument/2006/relationships/image" Target="../media/image43.png"/><Relationship Id="rId6" Type="http://schemas.openxmlformats.org/officeDocument/2006/relationships/image" Target="../media/image44.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5.png"/><Relationship Id="rId3" Type="http://schemas.openxmlformats.org/officeDocument/2006/relationships/image" Target="../media/image34.png"/></Relationships>

</file>

<file path=ppt/slides/_rels/slide8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5.png"/><Relationship Id="rId3" Type="http://schemas.openxmlformats.org/officeDocument/2006/relationships/image" Target="../media/image46.png"/></Relationships>

</file>

<file path=ppt/slides/_rels/slide8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7.png"/><Relationship Id="rId3" Type="http://schemas.openxmlformats.org/officeDocument/2006/relationships/image" Target="../media/image4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9.png"/><Relationship Id="rId3" Type="http://schemas.openxmlformats.org/officeDocument/2006/relationships/image" Target="../media/image50.png"/></Relationships>

</file>

<file path=ppt/slides/_rels/slide9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9.png"/><Relationship Id="rId3" Type="http://schemas.openxmlformats.org/officeDocument/2006/relationships/image" Target="../media/image50.png"/></Relationships>

</file>

<file path=ppt/slides/_rels/slide9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1.png"/><Relationship Id="rId3" Type="http://schemas.openxmlformats.org/officeDocument/2006/relationships/image" Target="../media/image52.png"/><Relationship Id="rId4" Type="http://schemas.openxmlformats.org/officeDocument/2006/relationships/image" Target="../media/image53.png"/></Relationships>

</file>

<file path=ppt/slides/_rels/slide9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4.png"/><Relationship Id="rId3" Type="http://schemas.openxmlformats.org/officeDocument/2006/relationships/image" Target="../media/image55.png"/><Relationship Id="rId4" Type="http://schemas.openxmlformats.org/officeDocument/2006/relationships/image" Target="../media/image56.png"/><Relationship Id="rId5" Type="http://schemas.openxmlformats.org/officeDocument/2006/relationships/image" Target="../media/image34.png"/><Relationship Id="rId6" Type="http://schemas.openxmlformats.org/officeDocument/2006/relationships/image" Target="../media/image35.png"/></Relationships>

</file>

<file path=ppt/slides/_rels/slide9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7.png"/></Relationships>

</file>

<file path=ppt/slides/_rels/slide9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8.png"/></Relationships>

</file>

<file path=ppt/slides/_rels/slide9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 name="Lecture 12:…"/>
          <p:cNvSpPr txBox="1"/>
          <p:nvPr>
            <p:ph type="title" idx="4294967295"/>
          </p:nvPr>
        </p:nvSpPr>
        <p:spPr>
          <a:xfrm>
            <a:off x="277663" y="-1"/>
            <a:ext cx="8572501" cy="2540001"/>
          </a:xfrm>
          <a:prstGeom prst="rect">
            <a:avLst/>
          </a:prstGeom>
        </p:spPr>
        <p:txBody>
          <a:bodyPr lIns="45718" tIns="45718" rIns="45718" bIns="45718"/>
          <a:lstStyle/>
          <a:p>
            <a:pPr defTabSz="406908">
              <a:defRPr sz="5300">
                <a:uFill>
                  <a:solidFill>
                    <a:srgbClr val="000000"/>
                  </a:solidFill>
                </a:uFill>
                <a:latin typeface="Calibri"/>
                <a:ea typeface="Calibri"/>
                <a:cs typeface="Calibri"/>
                <a:sym typeface="Calibri"/>
              </a:defRPr>
            </a:pPr>
            <a:r>
              <a:t>Lecture 12:</a:t>
            </a:r>
          </a:p>
          <a:p>
            <a:pPr defTabSz="406908">
              <a:defRPr sz="5300">
                <a:uFill>
                  <a:solidFill>
                    <a:srgbClr val="000000"/>
                  </a:solidFill>
                </a:uFill>
                <a:latin typeface="Calibri"/>
                <a:ea typeface="Calibri"/>
                <a:cs typeface="Calibri"/>
                <a:sym typeface="Calibri"/>
              </a:defRPr>
            </a:pPr>
            <a:r>
              <a:t>3.4. Modern Economic Growth</a:t>
            </a:r>
          </a:p>
        </p:txBody>
      </p:sp>
      <p:sp>
        <p:nvSpPr>
          <p:cNvPr id="46"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402336">
              <a:spcBef>
                <a:spcPts val="1000"/>
              </a:spcBef>
              <a:buSzTx/>
              <a:buFont typeface="Arial"/>
              <a:buNone/>
              <a:defRPr b="1" sz="3100">
                <a:uFill>
                  <a:solidFill>
                    <a:srgbClr val="000000"/>
                  </a:solidFill>
                </a:uFill>
                <a:latin typeface="+mj-lt"/>
                <a:ea typeface="+mj-ea"/>
                <a:cs typeface="+mj-cs"/>
                <a:sym typeface="Helvetica"/>
              </a:defRPr>
            </a:pPr>
          </a:p>
          <a:p>
            <a:pPr marL="0" indent="0" algn="ctr" defTabSz="402336">
              <a:spcBef>
                <a:spcPts val="1000"/>
              </a:spcBef>
              <a:buSzTx/>
              <a:buFont typeface="Arial"/>
              <a:buNone/>
              <a:defRPr b="1" sz="3100">
                <a:uFill>
                  <a:solidFill>
                    <a:srgbClr val="000000"/>
                  </a:solidFill>
                </a:uFill>
                <a:latin typeface="+mj-lt"/>
                <a:ea typeface="+mj-ea"/>
                <a:cs typeface="+mj-cs"/>
                <a:sym typeface="Helvetica"/>
              </a:defRPr>
            </a:pPr>
            <a:r>
              <a:t>Brad DeLong</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r>
              <a:t>Department of Economics and Blum Center, U.C. Berkeley; and WCEG</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r>
              <a:t>last revised: 2020-03-02</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r>
              <a:t>for presentation: 2020-03-05</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p>
          <a:p>
            <a:pPr marL="0" indent="0" algn="ctr" defTabSz="402336">
              <a:spcBef>
                <a:spcPts val="1000"/>
              </a:spcBef>
              <a:buSzTx/>
              <a:buFont typeface="Arial"/>
              <a:buNone/>
              <a:defRPr sz="1400">
                <a:uFill>
                  <a:solidFill>
                    <a:srgbClr val="000000"/>
                  </a:solidFill>
                </a:uFill>
                <a:latin typeface="+mj-lt"/>
                <a:ea typeface="+mj-ea"/>
                <a:cs typeface="+mj-cs"/>
                <a:sym typeface="Helvetica"/>
              </a:defRPr>
            </a:pPr>
            <a:r>
              <a:t>Original course by Melissa Dell (Harvard Econ 1342), revised by Brad DeLong</a:t>
            </a:r>
          </a:p>
          <a:p>
            <a:pPr marL="0" indent="0" algn="ctr" defTabSz="402336">
              <a:spcBef>
                <a:spcPts val="1000"/>
              </a:spcBef>
              <a:buSzTx/>
              <a:buFont typeface="Arial"/>
              <a:buNone/>
              <a:defRPr sz="12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https://github.com/braddelong/public-files/blob/master/econ-135-lecture-12.pptx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Allen: Spread of Industrialization"/>
          <p:cNvSpPr txBox="1"/>
          <p:nvPr>
            <p:ph type="title" idx="4294967295"/>
          </p:nvPr>
        </p:nvSpPr>
        <p:spPr>
          <a:xfrm>
            <a:off x="277663" y="-2"/>
            <a:ext cx="8572501" cy="1270003"/>
          </a:xfrm>
          <a:prstGeom prst="rect">
            <a:avLst/>
          </a:prstGeom>
        </p:spPr>
        <p:txBody>
          <a:bodyPr lIns="45718" tIns="45718" rIns="45718" bIns="45718"/>
          <a:lstStyle>
            <a:lvl1pPr defTabSz="324611">
              <a:defRPr sz="4200">
                <a:solidFill>
                  <a:srgbClr val="000080"/>
                </a:solidFill>
                <a:uFill>
                  <a:solidFill>
                    <a:srgbClr val="000000"/>
                  </a:solidFill>
                </a:uFill>
                <a:latin typeface="Calibri"/>
                <a:ea typeface="Calibri"/>
                <a:cs typeface="Calibri"/>
                <a:sym typeface="Calibri"/>
              </a:defRPr>
            </a:lvl1pPr>
          </a:lstStyle>
          <a:p>
            <a:pPr/>
            <a:r>
              <a:t>Allen: Spread of Industrialization</a:t>
            </a:r>
          </a:p>
        </p:txBody>
      </p:sp>
      <p:sp>
        <p:nvSpPr>
          <p:cNvPr id="79" name="Robert Allen (2017): The Industrial Revolution: A Very Short Introduction &lt;https://delong.typepad.com/files/allen-industrial.pdf&gt;, chs. 3, 5-6:…"/>
          <p:cNvSpPr txBox="1"/>
          <p:nvPr>
            <p:ph type="body" sz="half" idx="4294967295"/>
          </p:nvPr>
        </p:nvSpPr>
        <p:spPr>
          <a:xfrm>
            <a:off x="277662" y="1269999"/>
            <a:ext cx="3631059" cy="5217162"/>
          </a:xfrm>
          <a:prstGeom prst="rect">
            <a:avLst/>
          </a:prstGeom>
        </p:spPr>
        <p:txBody>
          <a:bodyPr lIns="45718" tIns="45718" rIns="45718" bIns="45718" anchor="t"/>
          <a:lstStyle/>
          <a:p>
            <a:pPr marL="0" indent="0" defTabSz="288036">
              <a:spcBef>
                <a:spcPts val="700"/>
              </a:spcBef>
              <a:buSzTx/>
              <a:buFont typeface="Arial"/>
              <a:buNone/>
              <a:defRPr b="1" sz="1500">
                <a:uFill>
                  <a:solidFill>
                    <a:srgbClr val="000000"/>
                  </a:solidFill>
                </a:uFill>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p>
          <a:p>
            <a:pPr marL="0" indent="0" defTabSz="288036">
              <a:spcBef>
                <a:spcPts val="700"/>
              </a:spcBef>
              <a:buSzTx/>
              <a:buFont typeface="Arial"/>
              <a:buNone/>
              <a:defRPr sz="1500">
                <a:uFill>
                  <a:solidFill>
                    <a:srgbClr val="000000"/>
                  </a:solidFill>
                </a:uFill>
                <a:latin typeface="+mj-lt"/>
                <a:ea typeface="+mj-ea"/>
                <a:cs typeface="+mj-cs"/>
                <a:sym typeface="Helvetica"/>
              </a:defRPr>
            </a:pP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Western Europe: 12% in the 18th century to 28% in 1913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North America: Less than 1% in the 18th century to 47% in 1953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Pacific Rim share dropped from 4 per cent to 2 per cent in the early 19th century, but then increased to 5 percent in the first half of the 20th century. By 2006, these countries were producing 17 per cent of the world’s manufactures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China in 1953 at 2% of manufacturing was at its all time low. 9 per cent in 2006. 25 per cent in 2013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Indian subcontinent: 2% of the world’s manufactures in 1973 and only 3% in 2013 </a:t>
            </a:r>
          </a:p>
        </p:txBody>
      </p:sp>
      <p:pic>
        <p:nvPicPr>
          <p:cNvPr id="80" name="Image" descr="Image"/>
          <p:cNvPicPr>
            <a:picLocks noChangeAspect="1"/>
          </p:cNvPicPr>
          <p:nvPr/>
        </p:nvPicPr>
        <p:blipFill>
          <a:blip r:embed="rId3">
            <a:extLst/>
          </a:blip>
          <a:stretch>
            <a:fillRect/>
          </a:stretch>
        </p:blipFill>
        <p:spPr>
          <a:xfrm>
            <a:off x="3908719" y="1270000"/>
            <a:ext cx="4941446" cy="5327883"/>
          </a:xfrm>
          <a:prstGeom prst="rect">
            <a:avLst/>
          </a:prstGeom>
          <a:ln w="12700">
            <a:miter lim="400000"/>
          </a:ln>
        </p:spPr>
      </p:pic>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6" name="“Bare-Bone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“Bare-Bones”</a:t>
            </a:r>
          </a:p>
        </p:txBody>
      </p:sp>
      <p:pic>
        <p:nvPicPr>
          <p:cNvPr id="447" name="Image" descr="Image"/>
          <p:cNvPicPr>
            <a:picLocks noChangeAspect="1"/>
          </p:cNvPicPr>
          <p:nvPr/>
        </p:nvPicPr>
        <p:blipFill>
          <a:blip r:embed="rId2">
            <a:extLst/>
          </a:blip>
          <a:stretch>
            <a:fillRect/>
          </a:stretch>
        </p:blipFill>
        <p:spPr>
          <a:xfrm>
            <a:off x="277662" y="988769"/>
            <a:ext cx="3140045" cy="2812238"/>
          </a:xfrm>
          <a:prstGeom prst="rect">
            <a:avLst/>
          </a:prstGeom>
          <a:ln w="12700">
            <a:miter lim="400000"/>
          </a:ln>
        </p:spPr>
      </p:pic>
      <p:pic>
        <p:nvPicPr>
          <p:cNvPr id="448" name="Image" descr="Image"/>
          <p:cNvPicPr>
            <a:picLocks noChangeAspect="1"/>
          </p:cNvPicPr>
          <p:nvPr/>
        </p:nvPicPr>
        <p:blipFill>
          <a:blip r:embed="rId3">
            <a:extLst/>
          </a:blip>
          <a:stretch>
            <a:fillRect/>
          </a:stretch>
        </p:blipFill>
        <p:spPr>
          <a:xfrm>
            <a:off x="5057090" y="988769"/>
            <a:ext cx="3793075" cy="2684113"/>
          </a:xfrm>
          <a:prstGeom prst="rect">
            <a:avLst/>
          </a:prstGeom>
          <a:ln w="12700">
            <a:miter lim="400000"/>
          </a:ln>
        </p:spPr>
      </p:pic>
      <p:pic>
        <p:nvPicPr>
          <p:cNvPr id="449" name="Image" descr="Image"/>
          <p:cNvPicPr>
            <a:picLocks noChangeAspect="1"/>
          </p:cNvPicPr>
          <p:nvPr/>
        </p:nvPicPr>
        <p:blipFill>
          <a:blip r:embed="rId4">
            <a:extLst/>
          </a:blip>
          <a:stretch>
            <a:fillRect/>
          </a:stretch>
        </p:blipFill>
        <p:spPr>
          <a:xfrm>
            <a:off x="5057090" y="3801004"/>
            <a:ext cx="2417100" cy="2812237"/>
          </a:xfrm>
          <a:prstGeom prst="rect">
            <a:avLst/>
          </a:prstGeom>
          <a:ln w="12700">
            <a:miter lim="400000"/>
          </a:ln>
        </p:spPr>
      </p:pic>
      <p:sp>
        <p:nvSpPr>
          <p:cNvPr id="450" name="From Clark &amp; Allen:…"/>
          <p:cNvSpPr txBox="1"/>
          <p:nvPr>
            <p:ph type="body" sz="quarter" idx="4294967295"/>
          </p:nvPr>
        </p:nvSpPr>
        <p:spPr>
          <a:xfrm>
            <a:off x="277662" y="3929127"/>
            <a:ext cx="4139276" cy="2684114"/>
          </a:xfrm>
          <a:prstGeom prst="rect">
            <a:avLst/>
          </a:prstGeom>
        </p:spPr>
        <p:txBody>
          <a:bodyPr lIns="45718" tIns="45718" rIns="45718" bIns="45718" anchor="t"/>
          <a:lstStyle/>
          <a:p>
            <a:pPr marL="0" indent="0" defTabSz="320038">
              <a:spcBef>
                <a:spcPts val="0"/>
              </a:spcBef>
              <a:buSzTx/>
              <a:buFont typeface="Arial"/>
              <a:buNone/>
              <a:defRPr b="1" sz="1600">
                <a:uFill>
                  <a:solidFill>
                    <a:srgbClr val="000000"/>
                  </a:solidFill>
                </a:uFill>
                <a:latin typeface="+mj-lt"/>
                <a:ea typeface="+mj-ea"/>
                <a:cs typeface="+mj-cs"/>
                <a:sym typeface="Helvetica"/>
              </a:defRPr>
            </a:pPr>
            <a:r>
              <a:t>From Clark &amp; Allen:</a:t>
            </a:r>
          </a:p>
          <a:p>
            <a:pPr marL="0" indent="0" defTabSz="320038">
              <a:spcBef>
                <a:spcPts val="0"/>
              </a:spcBef>
              <a:buSzTx/>
              <a:buFont typeface="Arial"/>
              <a:buNone/>
              <a:defRPr b="1" sz="1600">
                <a:uFill>
                  <a:solidFill>
                    <a:srgbClr val="000000"/>
                  </a:solidFill>
                </a:uFill>
                <a:latin typeface="+mj-lt"/>
                <a:ea typeface="+mj-ea"/>
                <a:cs typeface="+mj-cs"/>
                <a:sym typeface="Helvetica"/>
              </a:defRPr>
            </a:pP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"Manual workers”—70% of median, 50% of average income</a:t>
            </a: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In 1800: the English population in 1800 is a very rich pre-industrial population</a:t>
            </a: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70% of spending spent on food</a:t>
            </a:r>
          </a:p>
          <a:p>
            <a:pPr lvl="1" marL="4351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30-40% grains</a:t>
            </a:r>
          </a:p>
          <a:p>
            <a:pPr lvl="1" marL="4351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20% meat and dairy</a:t>
            </a: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“Bare-bones” subsistence</a:t>
            </a:r>
          </a:p>
          <a:p>
            <a:pPr marL="168441" indent="-168441" defTabSz="320038">
              <a:spcBef>
                <a:spcPts val="0"/>
              </a:spcBef>
              <a:buSzPct val="100000"/>
              <a:defRPr sz="1400">
                <a:uFill>
                  <a:solidFill>
                    <a:srgbClr val="000000"/>
                  </a:solidFill>
                </a:uFill>
                <a:latin typeface="Times New Roman"/>
                <a:ea typeface="Times New Roman"/>
                <a:cs typeface="Times New Roman"/>
                <a:sym typeface="Times New Roman"/>
              </a:defRPr>
            </a:pPr>
            <a:r>
              <a:t>Cities: Malthus rules, but it takes centuries—and other things can and do happen</a:t>
            </a:r>
          </a:p>
        </p:txBody>
      </p:sp>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2" name="Review: Determinants of Technological and Organizational Progress"/>
          <p:cNvSpPr txBox="1"/>
          <p:nvPr>
            <p:ph type="title" idx="4294967295"/>
          </p:nvPr>
        </p:nvSpPr>
        <p:spPr>
          <a:xfrm>
            <a:off x="277663" y="-2"/>
            <a:ext cx="8572501" cy="1270003"/>
          </a:xfrm>
          <a:prstGeom prst="rect">
            <a:avLst/>
          </a:prstGeom>
        </p:spPr>
        <p:txBody>
          <a:bodyPr lIns="45718" tIns="45718" rIns="45718" bIns="45718"/>
          <a:lstStyle>
            <a:lvl1pPr defTabSz="269747">
              <a:defRPr sz="3500">
                <a:uFill>
                  <a:solidFill>
                    <a:srgbClr val="000000"/>
                  </a:solidFill>
                </a:uFill>
                <a:latin typeface="Calibri"/>
                <a:ea typeface="Calibri"/>
                <a:cs typeface="Calibri"/>
                <a:sym typeface="Calibri"/>
              </a:defRPr>
            </a:lvl1pPr>
          </a:lstStyle>
          <a:p>
            <a:pPr/>
            <a:r>
              <a:t>Review: Determinants of Technological and Organizational Progress</a:t>
            </a:r>
          </a:p>
        </p:txBody>
      </p:sp>
      <p:sp>
        <p:nvSpPr>
          <p:cNvPr id="453" name="How do we make sense of the fact that technological and organizational progress was so slow back then and is so (relatively) rapid now?"/>
          <p:cNvSpPr txBox="1"/>
          <p:nvPr>
            <p:ph type="body" sz="quarter" idx="4294967295"/>
          </p:nvPr>
        </p:nvSpPr>
        <p:spPr>
          <a:xfrm>
            <a:off x="277663" y="1270000"/>
            <a:ext cx="8572501" cy="1148452"/>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lvl1pPr>
          </a:lstStyle>
          <a:p>
            <a:pPr/>
            <a:r>
              <a:t>How do we make sense of the fact that technological and organizational progress was so slow back then and is so (relatively) rapid now?</a:t>
            </a:r>
          </a:p>
        </p:txBody>
      </p:sp>
      <p:sp>
        <p:nvSpPr>
          <p:cNvPr id="454" name="Two heads are (almost) better than one…"/>
          <p:cNvSpPr txBox="1"/>
          <p:nvPr/>
        </p:nvSpPr>
        <p:spPr>
          <a:xfrm>
            <a:off x="277663" y="2418451"/>
            <a:ext cx="4181565" cy="41919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190098" indent="-190098" defTabSz="361188">
              <a:spcBef>
                <a:spcPts val="900"/>
              </a:spcBef>
              <a:buSzPct val="100000"/>
              <a:buChar char="•"/>
              <a:defRPr>
                <a:latin typeface="Times New Roman"/>
                <a:ea typeface="Times New Roman"/>
                <a:cs typeface="Times New Roman"/>
                <a:sym typeface="Times New Roman"/>
              </a:defRPr>
            </a:pPr>
            <a:r>
              <a:t>Two heads are (almost) better than one</a:t>
            </a:r>
          </a:p>
          <a:p>
            <a:pPr lvl="1" marL="491087" indent="-190097" defTabSz="361188">
              <a:spcBef>
                <a:spcPts val="900"/>
              </a:spcBef>
              <a:buSzPct val="100000"/>
              <a:buChar char="•"/>
              <a:defRPr>
                <a:latin typeface="Times New Roman"/>
                <a:ea typeface="Times New Roman"/>
                <a:cs typeface="Times New Roman"/>
                <a:sym typeface="Times New Roman"/>
              </a:defRPr>
            </a:pPr>
            <a:r>
              <a:t>But that does not quite work</a:t>
            </a:r>
          </a:p>
          <a:p>
            <a:pPr marL="190098" indent="-190098" defTabSz="361188">
              <a:spcBef>
                <a:spcPts val="900"/>
              </a:spcBef>
              <a:buSzPct val="100000"/>
              <a:buChar char="•"/>
              <a:defRPr>
                <a:latin typeface="Times New Roman"/>
                <a:ea typeface="Times New Roman"/>
                <a:cs typeface="Times New Roman"/>
                <a:sym typeface="Times New Roman"/>
              </a:defRPr>
            </a:pPr>
            <a:r>
              <a:t>Add in additional drag from first picking low-hanging fruit</a:t>
            </a:r>
          </a:p>
          <a:p>
            <a:pPr marL="190098" indent="-190098" defTabSz="361188">
              <a:spcBef>
                <a:spcPts val="900"/>
              </a:spcBef>
              <a:buSzPct val="100000"/>
              <a:buChar char="•"/>
              <a:defRPr>
                <a:latin typeface="Times New Roman"/>
                <a:ea typeface="Times New Roman"/>
                <a:cs typeface="Times New Roman"/>
                <a:sym typeface="Times New Roman"/>
              </a:defRPr>
            </a:pPr>
            <a:r>
              <a:t>What causes the increase in L</a:t>
            </a:r>
            <a:r>
              <a:rPr baseline="-5998"/>
              <a:t>stem</a:t>
            </a:r>
            <a:r>
              <a:t>?</a:t>
            </a:r>
          </a:p>
          <a:p>
            <a:pPr marL="190098" indent="-190098" defTabSz="361188">
              <a:spcBef>
                <a:spcPts val="900"/>
              </a:spcBef>
              <a:buSzPct val="100000"/>
              <a:buChar char="•"/>
              <a:defRPr>
                <a:latin typeface="Times New Roman"/>
                <a:ea typeface="Times New Roman"/>
                <a:cs typeface="Times New Roman"/>
                <a:sym typeface="Times New Roman"/>
              </a:defRPr>
            </a:pPr>
            <a:r>
              <a:t>What institutions make it profitable for n</a:t>
            </a:r>
            <a:r>
              <a:rPr baseline="-5998"/>
              <a:t>stem</a:t>
            </a:r>
            <a:r>
              <a:t> to be higher?</a:t>
            </a:r>
          </a:p>
          <a:p>
            <a:pPr marL="190098" indent="-190098" defTabSz="361188">
              <a:spcBef>
                <a:spcPts val="900"/>
              </a:spcBef>
              <a:buSzPct val="100000"/>
              <a:buChar char="•"/>
              <a:defRPr>
                <a:latin typeface="Times New Roman"/>
                <a:ea typeface="Times New Roman"/>
                <a:cs typeface="Times New Roman"/>
                <a:sym typeface="Times New Roman"/>
              </a:defRPr>
            </a:pPr>
            <a:r>
              <a:t>Plus:</a:t>
            </a:r>
          </a:p>
          <a:p>
            <a:pPr lvl="1" marL="491087" indent="-190097" defTabSz="361188">
              <a:spcBef>
                <a:spcPts val="900"/>
              </a:spcBef>
              <a:buSzPct val="100000"/>
              <a:buChar char="•"/>
              <a:defRPr>
                <a:latin typeface="Times New Roman"/>
                <a:ea typeface="Times New Roman"/>
                <a:cs typeface="Times New Roman"/>
                <a:sym typeface="Times New Roman"/>
              </a:defRPr>
            </a:pPr>
            <a:r>
              <a:t>Learning by doing</a:t>
            </a:r>
          </a:p>
          <a:p>
            <a:pPr lvl="1" marL="491087" indent="-190097" defTabSz="361188">
              <a:spcBef>
                <a:spcPts val="900"/>
              </a:spcBef>
              <a:buSzPct val="100000"/>
              <a:buChar char="•"/>
              <a:defRPr>
                <a:latin typeface="Times New Roman"/>
                <a:ea typeface="Times New Roman"/>
                <a:cs typeface="Times New Roman"/>
                <a:sym typeface="Times New Roman"/>
              </a:defRPr>
            </a:pPr>
            <a:r>
              <a:t>Productivity through embodiment</a:t>
            </a:r>
          </a:p>
          <a:p>
            <a:pPr lvl="1" marL="491087" indent="-190097" defTabSz="361188">
              <a:spcBef>
                <a:spcPts val="900"/>
              </a:spcBef>
              <a:buSzPct val="100000"/>
              <a:buChar char="•"/>
              <a:defRPr>
                <a:latin typeface="Times New Roman"/>
                <a:ea typeface="Times New Roman"/>
                <a:cs typeface="Times New Roman"/>
                <a:sym typeface="Times New Roman"/>
              </a:defRPr>
            </a:pPr>
            <a:r>
              <a:t>Technology transfer through contact</a:t>
            </a:r>
          </a:p>
        </p:txBody>
      </p:sp>
      <p:pic>
        <p:nvPicPr>
          <p:cNvPr id="455" name="Image" descr="Image"/>
          <p:cNvPicPr>
            <a:picLocks noChangeAspect="1"/>
          </p:cNvPicPr>
          <p:nvPr/>
        </p:nvPicPr>
        <p:blipFill>
          <a:blip r:embed="rId2">
            <a:extLst/>
          </a:blip>
          <a:stretch>
            <a:fillRect/>
          </a:stretch>
        </p:blipFill>
        <p:spPr>
          <a:xfrm>
            <a:off x="5172373" y="2165088"/>
            <a:ext cx="1612902" cy="1028701"/>
          </a:xfrm>
          <a:prstGeom prst="rect">
            <a:avLst/>
          </a:prstGeom>
          <a:ln w="12700">
            <a:miter lim="400000"/>
          </a:ln>
        </p:spPr>
      </p:pic>
      <p:pic>
        <p:nvPicPr>
          <p:cNvPr id="456" name="Image" descr="Image"/>
          <p:cNvPicPr>
            <a:picLocks noChangeAspect="1"/>
          </p:cNvPicPr>
          <p:nvPr/>
        </p:nvPicPr>
        <p:blipFill>
          <a:blip r:embed="rId3">
            <a:extLst/>
          </a:blip>
          <a:stretch>
            <a:fillRect/>
          </a:stretch>
        </p:blipFill>
        <p:spPr>
          <a:xfrm>
            <a:off x="5172373" y="3005969"/>
            <a:ext cx="2631602" cy="766050"/>
          </a:xfrm>
          <a:prstGeom prst="rect">
            <a:avLst/>
          </a:prstGeom>
          <a:ln w="12700">
            <a:miter lim="400000"/>
          </a:ln>
        </p:spPr>
      </p:pic>
      <p:pic>
        <p:nvPicPr>
          <p:cNvPr id="457" name="Image" descr="Image"/>
          <p:cNvPicPr>
            <a:picLocks noChangeAspect="1"/>
          </p:cNvPicPr>
          <p:nvPr/>
        </p:nvPicPr>
        <p:blipFill>
          <a:blip r:embed="rId4">
            <a:extLst/>
          </a:blip>
          <a:stretch>
            <a:fillRect/>
          </a:stretch>
        </p:blipFill>
        <p:spPr>
          <a:xfrm>
            <a:off x="5172373" y="3772017"/>
            <a:ext cx="1334927" cy="569569"/>
          </a:xfrm>
          <a:prstGeom prst="rect">
            <a:avLst/>
          </a:prstGeom>
          <a:ln w="12700">
            <a:miter lim="400000"/>
          </a:ln>
        </p:spPr>
      </p:pic>
      <p:pic>
        <p:nvPicPr>
          <p:cNvPr id="458" name="Image" descr="Image"/>
          <p:cNvPicPr>
            <a:picLocks noChangeAspect="1"/>
          </p:cNvPicPr>
          <p:nvPr/>
        </p:nvPicPr>
        <p:blipFill>
          <a:blip r:embed="rId5">
            <a:extLst/>
          </a:blip>
          <a:stretch>
            <a:fillRect/>
          </a:stretch>
        </p:blipFill>
        <p:spPr>
          <a:xfrm>
            <a:off x="5172373" y="4359535"/>
            <a:ext cx="3607733" cy="629108"/>
          </a:xfrm>
          <a:prstGeom prst="rect">
            <a:avLst/>
          </a:prstGeom>
          <a:ln w="12700">
            <a:miter lim="400000"/>
          </a:ln>
        </p:spPr>
      </p:pic>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0" name="Review: Solow-Malthus Model Basics"/>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Review: Solow-Malthus Model Basics</a:t>
            </a:r>
          </a:p>
        </p:txBody>
      </p:sp>
      <p:sp>
        <p:nvSpPr>
          <p:cNvPr id="461"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lIns="45718" tIns="45718" rIns="45718" bIns="45718" anchor="t"/>
          <a:lstStyle/>
          <a:p>
            <a:pPr marL="0" indent="0" defTabSz="434340">
              <a:spcBef>
                <a:spcPts val="1100"/>
              </a:spcBef>
              <a:buSzTx/>
              <a:buFont typeface="Arial"/>
              <a:buNone/>
              <a:defRPr b="1" sz="2200">
                <a:uFill>
                  <a:solidFill>
                    <a:srgbClr val="000000"/>
                  </a:solidFill>
                </a:uFill>
                <a:latin typeface="Times New Roman"/>
                <a:ea typeface="Times New Roman"/>
                <a:cs typeface="Times New Roman"/>
                <a:sym typeface="Times New Roman"/>
              </a:defRPr>
            </a:pPr>
            <a:r>
              <a:t>How do we make sense of the fact that people were ingenious and inventive back before 1500, and yet standards of living did not increase?</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Although population did increase—slowly</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Other parts of the model</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Balanced-growth equilibrium</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Convergence to equilibrium</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 name="Understanding the Solow-Malthus Equilibrium: Population and Labor Force"/>
          <p:cNvSpPr txBox="1"/>
          <p:nvPr>
            <p:ph type="title" idx="4294967295"/>
          </p:nvPr>
        </p:nvSpPr>
        <p:spPr>
          <a:xfrm>
            <a:off x="277663" y="-2"/>
            <a:ext cx="8572501" cy="1270003"/>
          </a:xfrm>
          <a:prstGeom prst="rect">
            <a:avLst/>
          </a:prstGeom>
        </p:spPr>
        <p:txBody>
          <a:bodyPr lIns="45718" tIns="45718" rIns="45718" bIns="45718"/>
          <a:lstStyle>
            <a:lvl1pPr defTabSz="260604">
              <a:defRPr sz="3400">
                <a:solidFill>
                  <a:srgbClr val="000080"/>
                </a:solidFill>
                <a:uFill>
                  <a:solidFill>
                    <a:srgbClr val="000000"/>
                  </a:solidFill>
                </a:uFill>
                <a:latin typeface="Calibri"/>
                <a:ea typeface="Calibri"/>
                <a:cs typeface="Calibri"/>
                <a:sym typeface="Calibri"/>
              </a:defRPr>
            </a:lvl1pPr>
          </a:lstStyle>
          <a:p>
            <a:pPr/>
            <a:r>
              <a:t>Understanding the Solow-Malthus Equilibrium: Population and Labor Force</a:t>
            </a:r>
          </a:p>
        </p:txBody>
      </p:sp>
      <p:sp>
        <p:nvSpPr>
          <p:cNvPr id="464" name="Notes:"/>
          <p:cNvSpPr txBox="1"/>
          <p:nvPr>
            <p:ph type="body" sz="quarter" idx="4294967295"/>
          </p:nvPr>
        </p:nvSpPr>
        <p:spPr>
          <a:xfrm>
            <a:off x="277663" y="5397500"/>
            <a:ext cx="8572501" cy="127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lvl1pPr>
          </a:lstStyle>
          <a:p>
            <a:pPr/>
            <a:r>
              <a:t>Notes:</a:t>
            </a:r>
          </a:p>
        </p:txBody>
      </p:sp>
      <p:pic>
        <p:nvPicPr>
          <p:cNvPr id="465" name="Image" descr="Image"/>
          <p:cNvPicPr>
            <a:picLocks noChangeAspect="1"/>
          </p:cNvPicPr>
          <p:nvPr/>
        </p:nvPicPr>
        <p:blipFill>
          <a:blip r:embed="rId2">
            <a:extLst/>
          </a:blip>
          <a:stretch>
            <a:fillRect/>
          </a:stretch>
        </p:blipFill>
        <p:spPr>
          <a:xfrm>
            <a:off x="2246561" y="1270000"/>
            <a:ext cx="4915644" cy="3950228"/>
          </a:xfrm>
          <a:prstGeom prst="rect">
            <a:avLst/>
          </a:prstGeom>
          <a:ln w="12700">
            <a:miter lim="400000"/>
          </a:ln>
        </p:spPr>
      </p:pic>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7" name="Understanding the Solow-Mathus Equilibrium: Prosperit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Understanding the Solow-Mathus Equilibrium: Prosperity</a:t>
            </a:r>
          </a:p>
        </p:txBody>
      </p:sp>
      <p:sp>
        <p:nvSpPr>
          <p:cNvPr id="468" name="Notes:"/>
          <p:cNvSpPr txBox="1"/>
          <p:nvPr>
            <p:ph type="body" sz="quarter" idx="4294967295"/>
          </p:nvPr>
        </p:nvSpPr>
        <p:spPr>
          <a:xfrm>
            <a:off x="277663" y="5397500"/>
            <a:ext cx="8572501" cy="127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lvl1pPr>
          </a:lstStyle>
          <a:p>
            <a:pPr/>
            <a:r>
              <a:t>Notes:</a:t>
            </a:r>
          </a:p>
        </p:txBody>
      </p:sp>
      <p:pic>
        <p:nvPicPr>
          <p:cNvPr id="469" name="Image" descr="Image"/>
          <p:cNvPicPr>
            <a:picLocks noChangeAspect="1"/>
          </p:cNvPicPr>
          <p:nvPr/>
        </p:nvPicPr>
        <p:blipFill>
          <a:blip r:embed="rId2">
            <a:extLst/>
          </a:blip>
          <a:stretch>
            <a:fillRect/>
          </a:stretch>
        </p:blipFill>
        <p:spPr>
          <a:xfrm>
            <a:off x="874562" y="1244600"/>
            <a:ext cx="7975602" cy="4152900"/>
          </a:xfrm>
          <a:prstGeom prst="rect">
            <a:avLst/>
          </a:prstGeom>
          <a:ln w="12700">
            <a:miter lim="400000"/>
          </a:ln>
        </p:spPr>
      </p:pic>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1" name="Steady-State and Along the Transition Path"/>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Steady-State and Along the Transition Path</a:t>
            </a:r>
          </a:p>
        </p:txBody>
      </p:sp>
      <p:sp>
        <p:nvSpPr>
          <p:cNvPr id="472" name="The fall of an empire:…"/>
          <p:cNvSpPr txBox="1"/>
          <p:nvPr>
            <p:ph type="body" sz="half" idx="4294967295"/>
          </p:nvPr>
        </p:nvSpPr>
        <p:spPr>
          <a:xfrm>
            <a:off x="277662" y="1270000"/>
            <a:ext cx="3612358" cy="5254477"/>
          </a:xfrm>
          <a:prstGeom prst="rect">
            <a:avLst/>
          </a:prstGeom>
        </p:spPr>
        <p:txBody>
          <a:bodyPr lIns="45718" tIns="45718" rIns="45718" bIns="45718" anchor="t"/>
          <a:lstStyle/>
          <a:p>
            <a:pPr marL="0" indent="0" defTabSz="434340">
              <a:spcBef>
                <a:spcPts val="1100"/>
              </a:spcBef>
              <a:buSzTx/>
              <a:buFont typeface="Arial"/>
              <a:buNone/>
              <a:defRPr b="1" sz="2200">
                <a:uFill>
                  <a:solidFill>
                    <a:srgbClr val="000000"/>
                  </a:solidFill>
                </a:uFill>
                <a:latin typeface="Times New Roman"/>
                <a:ea typeface="Times New Roman"/>
                <a:cs typeface="Times New Roman"/>
                <a:sym typeface="Times New Roman"/>
              </a:defRPr>
            </a:pPr>
            <a:r>
              <a:t>The fall of an empire:</a:t>
            </a:r>
          </a:p>
          <a:p>
            <a:pPr marL="22860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SzPct val="100000"/>
              <a:defRPr sz="2200">
                <a:uFill>
                  <a:solidFill>
                    <a:srgbClr val="000000"/>
                  </a:solidFill>
                </a:uFill>
                <a:latin typeface="Times New Roman"/>
                <a:ea typeface="Times New Roman"/>
                <a:cs typeface="Times New Roman"/>
                <a:sym typeface="Times New Roman"/>
              </a:defRPr>
            </a:pPr>
            <a:r>
              <a:t>A decline in law-and-order that produces a sharp fall in the savings rate: Δs = -0.10</a:t>
            </a:r>
          </a:p>
        </p:txBody>
      </p:sp>
      <p:pic>
        <p:nvPicPr>
          <p:cNvPr id="473" name="Image" descr="Image"/>
          <p:cNvPicPr>
            <a:picLocks noChangeAspect="1"/>
          </p:cNvPicPr>
          <p:nvPr/>
        </p:nvPicPr>
        <p:blipFill>
          <a:blip r:embed="rId3">
            <a:extLst/>
          </a:blip>
          <a:stretch>
            <a:fillRect/>
          </a:stretch>
        </p:blipFill>
        <p:spPr>
          <a:xfrm>
            <a:off x="3933526" y="1270000"/>
            <a:ext cx="4916639" cy="5254477"/>
          </a:xfrm>
          <a:prstGeom prst="rect">
            <a:avLst/>
          </a:prstGeom>
          <a:ln w="12700">
            <a:miter lim="400000"/>
          </a:ln>
        </p:spPr>
      </p:pic>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5" name="Review: Solow Model Basics"/>
          <p:cNvSpPr txBox="1"/>
          <p:nvPr>
            <p:ph type="title" idx="4294967295"/>
          </p:nvPr>
        </p:nvSpPr>
        <p:spPr>
          <a:xfrm>
            <a:off x="277663" y="-2"/>
            <a:ext cx="8572501" cy="1270003"/>
          </a:xfrm>
          <a:prstGeom prst="rect">
            <a:avLst/>
          </a:prstGeom>
        </p:spPr>
        <p:txBody>
          <a:bodyPr lIns="45718" tIns="45718" rIns="45718" bIns="45718"/>
          <a:lstStyle>
            <a:lvl1pPr defTabSz="370331">
              <a:defRPr sz="4800">
                <a:uFill>
                  <a:solidFill>
                    <a:srgbClr val="000000"/>
                  </a:solidFill>
                </a:uFill>
                <a:latin typeface="Calibri"/>
                <a:ea typeface="Calibri"/>
                <a:cs typeface="Calibri"/>
                <a:sym typeface="Calibri"/>
              </a:defRPr>
            </a:lvl1pPr>
          </a:lstStyle>
          <a:p>
            <a:pPr/>
            <a:r>
              <a:t>Review: Solow Model Basics</a:t>
            </a:r>
          </a:p>
        </p:txBody>
      </p:sp>
      <p:sp>
        <p:nvSpPr>
          <p:cNvPr id="476" name="Lecture Notes: &lt;https://www.bradford-delong.com/2020/01/lecture-notes-the-solow-growth-model-the-history-of-economic-growth-econ-135.html&gt;"/>
          <p:cNvSpPr txBox="1"/>
          <p:nvPr>
            <p:ph type="body" sz="quarter" idx="4294967295"/>
          </p:nvPr>
        </p:nvSpPr>
        <p:spPr>
          <a:xfrm>
            <a:off x="277663" y="1270000"/>
            <a:ext cx="8572501" cy="881740"/>
          </a:xfrm>
          <a:prstGeom prst="rect">
            <a:avLst/>
          </a:prstGeom>
        </p:spPr>
        <p:txBody>
          <a:bodyPr lIns="45718" tIns="45718" rIns="45718" bIns="45718" anchor="t"/>
          <a:lstStyle/>
          <a:p>
            <a:pPr marL="0" indent="0" defTabSz="306324">
              <a:spcBef>
                <a:spcPts val="800"/>
              </a:spcBef>
              <a:buSzTx/>
              <a:buFont typeface="Arial"/>
              <a:buNone/>
              <a:defRPr b="1" sz="1600">
                <a:uFill>
                  <a:solidFill>
                    <a:srgbClr val="000000"/>
                  </a:solidFill>
                </a:uFill>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p:txBody>
      </p:sp>
      <p:pic>
        <p:nvPicPr>
          <p:cNvPr id="477" name="Image" descr="Image"/>
          <p:cNvPicPr>
            <a:picLocks noChangeAspect="1"/>
          </p:cNvPicPr>
          <p:nvPr/>
        </p:nvPicPr>
        <p:blipFill>
          <a:blip r:embed="rId3">
            <a:extLst/>
          </a:blip>
          <a:stretch>
            <a:fillRect/>
          </a:stretch>
        </p:blipFill>
        <p:spPr>
          <a:xfrm>
            <a:off x="277662" y="2019029"/>
            <a:ext cx="8305802" cy="825502"/>
          </a:xfrm>
          <a:prstGeom prst="rect">
            <a:avLst/>
          </a:prstGeom>
          <a:ln w="12700">
            <a:miter lim="400000"/>
          </a:ln>
        </p:spPr>
      </p:pic>
      <p:pic>
        <p:nvPicPr>
          <p:cNvPr id="478" name="Image" descr="Image"/>
          <p:cNvPicPr>
            <a:picLocks noChangeAspect="1"/>
          </p:cNvPicPr>
          <p:nvPr/>
        </p:nvPicPr>
        <p:blipFill>
          <a:blip r:embed="rId4">
            <a:extLst/>
          </a:blip>
          <a:stretch>
            <a:fillRect/>
          </a:stretch>
        </p:blipFill>
        <p:spPr>
          <a:xfrm>
            <a:off x="277662" y="3167239"/>
            <a:ext cx="1168402" cy="558802"/>
          </a:xfrm>
          <a:prstGeom prst="rect">
            <a:avLst/>
          </a:prstGeom>
          <a:ln w="12700">
            <a:miter lim="400000"/>
          </a:ln>
        </p:spPr>
      </p:pic>
      <p:pic>
        <p:nvPicPr>
          <p:cNvPr id="479" name="Image" descr="Image"/>
          <p:cNvPicPr>
            <a:picLocks noChangeAspect="1"/>
          </p:cNvPicPr>
          <p:nvPr/>
        </p:nvPicPr>
        <p:blipFill>
          <a:blip r:embed="rId5">
            <a:extLst/>
          </a:blip>
          <a:stretch>
            <a:fillRect/>
          </a:stretch>
        </p:blipFill>
        <p:spPr>
          <a:xfrm>
            <a:off x="2248266" y="3129139"/>
            <a:ext cx="1981202" cy="596902"/>
          </a:xfrm>
          <a:prstGeom prst="rect">
            <a:avLst/>
          </a:prstGeom>
          <a:ln w="12700">
            <a:miter lim="400000"/>
          </a:ln>
        </p:spPr>
      </p:pic>
      <p:pic>
        <p:nvPicPr>
          <p:cNvPr id="480" name="Image" descr="Image"/>
          <p:cNvPicPr>
            <a:picLocks noChangeAspect="1"/>
          </p:cNvPicPr>
          <p:nvPr/>
        </p:nvPicPr>
        <p:blipFill>
          <a:blip r:embed="rId6">
            <a:extLst/>
          </a:blip>
          <a:stretch>
            <a:fillRect/>
          </a:stretch>
        </p:blipFill>
        <p:spPr>
          <a:xfrm>
            <a:off x="5154462" y="3167239"/>
            <a:ext cx="3429003" cy="546102"/>
          </a:xfrm>
          <a:prstGeom prst="rect">
            <a:avLst/>
          </a:prstGeom>
          <a:ln w="12700">
            <a:miter lim="400000"/>
          </a:ln>
        </p:spPr>
      </p:pic>
      <p:pic>
        <p:nvPicPr>
          <p:cNvPr id="481" name="Image" descr="Image"/>
          <p:cNvPicPr>
            <a:picLocks noChangeAspect="1"/>
          </p:cNvPicPr>
          <p:nvPr/>
        </p:nvPicPr>
        <p:blipFill>
          <a:blip r:embed="rId7">
            <a:extLst/>
          </a:blip>
          <a:srcRect l="0" t="0" r="0" b="68242"/>
          <a:stretch>
            <a:fillRect/>
          </a:stretch>
        </p:blipFill>
        <p:spPr>
          <a:xfrm>
            <a:off x="-1189499" y="4010648"/>
            <a:ext cx="5679408" cy="708295"/>
          </a:xfrm>
          <a:prstGeom prst="rect">
            <a:avLst/>
          </a:prstGeom>
          <a:ln w="12700">
            <a:miter lim="400000"/>
          </a:ln>
        </p:spPr>
      </p:pic>
      <p:pic>
        <p:nvPicPr>
          <p:cNvPr id="482" name="Image" descr="Image"/>
          <p:cNvPicPr>
            <a:picLocks noChangeAspect="1"/>
          </p:cNvPicPr>
          <p:nvPr/>
        </p:nvPicPr>
        <p:blipFill>
          <a:blip r:embed="rId7">
            <a:extLst/>
          </a:blip>
          <a:srcRect l="0" t="66300" r="0" b="3415"/>
          <a:stretch>
            <a:fillRect/>
          </a:stretch>
        </p:blipFill>
        <p:spPr>
          <a:xfrm>
            <a:off x="2874565" y="4036048"/>
            <a:ext cx="6269616" cy="745585"/>
          </a:xfrm>
          <a:prstGeom prst="rect">
            <a:avLst/>
          </a:prstGeom>
          <a:ln w="12700">
            <a:miter lim="400000"/>
          </a:ln>
        </p:spPr>
      </p:pic>
      <p:pic>
        <p:nvPicPr>
          <p:cNvPr id="483" name="Image" descr="Image"/>
          <p:cNvPicPr>
            <a:picLocks noChangeAspect="1"/>
          </p:cNvPicPr>
          <p:nvPr/>
        </p:nvPicPr>
        <p:blipFill>
          <a:blip r:embed="rId8">
            <a:extLst/>
          </a:blip>
          <a:srcRect l="0" t="0" r="0" b="79047"/>
          <a:stretch>
            <a:fillRect/>
          </a:stretch>
        </p:blipFill>
        <p:spPr>
          <a:xfrm>
            <a:off x="-2037521" y="5003681"/>
            <a:ext cx="8661402" cy="979220"/>
          </a:xfrm>
          <a:prstGeom prst="rect">
            <a:avLst/>
          </a:prstGeom>
          <a:ln w="12700">
            <a:miter lim="400000"/>
          </a:ln>
        </p:spPr>
      </p:pic>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5" name="Solving the Model"/>
          <p:cNvSpPr txBox="1"/>
          <p:nvPr>
            <p:ph type="title" idx="4294967295"/>
          </p:nvPr>
        </p:nvSpPr>
        <p:spPr>
          <a:xfrm>
            <a:off x="277663" y="-2"/>
            <a:ext cx="8572501" cy="1270003"/>
          </a:xfrm>
          <a:prstGeom prst="rect">
            <a:avLst/>
          </a:prstGeom>
        </p:spPr>
        <p:txBody>
          <a:bodyPr lIns="45718" tIns="45718" rIns="45718" bIns="45718"/>
          <a:lstStyle>
            <a:lvl1pPr defTabSz="457200">
              <a:defRPr sz="7200">
                <a:solidFill>
                  <a:srgbClr val="000080"/>
                </a:solidFill>
                <a:uFill>
                  <a:solidFill>
                    <a:srgbClr val="000000"/>
                  </a:solidFill>
                </a:uFill>
                <a:latin typeface="Calibri"/>
                <a:ea typeface="Calibri"/>
                <a:cs typeface="Calibri"/>
                <a:sym typeface="Calibri"/>
              </a:defRPr>
            </a:lvl1pPr>
          </a:lstStyle>
          <a:p>
            <a:pPr/>
            <a:r>
              <a:t>Solving the Model</a:t>
            </a:r>
          </a:p>
        </p:txBody>
      </p:sp>
      <p:pic>
        <p:nvPicPr>
          <p:cNvPr id="486"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8" name="Along the Balanced-Growth Path"/>
          <p:cNvSpPr txBox="1"/>
          <p:nvPr>
            <p:ph type="title" idx="4294967295"/>
          </p:nvPr>
        </p:nvSpPr>
        <p:spPr>
          <a:xfrm>
            <a:off x="277663" y="-2"/>
            <a:ext cx="8572501" cy="1270003"/>
          </a:xfrm>
          <a:prstGeom prst="rect">
            <a:avLst/>
          </a:prstGeom>
        </p:spPr>
        <p:txBody>
          <a:bodyPr lIns="45718" tIns="45718" rIns="45718" bIns="45718"/>
          <a:lstStyle>
            <a:lvl1pPr defTabSz="324611">
              <a:defRPr sz="4200">
                <a:solidFill>
                  <a:srgbClr val="000080"/>
                </a:solidFill>
                <a:uFill>
                  <a:solidFill>
                    <a:srgbClr val="000000"/>
                  </a:solidFill>
                </a:uFill>
                <a:latin typeface="Calibri"/>
                <a:ea typeface="Calibri"/>
                <a:cs typeface="Calibri"/>
                <a:sym typeface="Calibri"/>
              </a:defRPr>
            </a:lvl1pPr>
          </a:lstStyle>
          <a:p>
            <a:pPr/>
            <a:r>
              <a:t>Along the Balanced-Growth Path</a:t>
            </a:r>
          </a:p>
        </p:txBody>
      </p:sp>
      <p:sp>
        <p:nvSpPr>
          <p:cNvPr id="489" name="Everything except κ—which is constant—grows at a constant proportional rate: either n, or g, or n+g;…"/>
          <p:cNvSpPr txBox="1"/>
          <p:nvPr>
            <p:ph type="body" sz="half" idx="4294967295"/>
          </p:nvPr>
        </p:nvSpPr>
        <p:spPr>
          <a:xfrm>
            <a:off x="277663" y="1270000"/>
            <a:ext cx="8572501" cy="22925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Times New Roman"/>
                <a:ea typeface="Times New Roman"/>
                <a:cs typeface="Times New Roman"/>
                <a:sym typeface="Times New Roman"/>
              </a:defRPr>
            </a:pPr>
            <a:r>
              <a:t>Everything except κ—which is constant—grows at a constant proportional rate: either n, or g, or n+g;</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Labor force L grows at n</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Income per worker y and the efficiency of labor E grow at g</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Total income Y and the capital stock K grow at n+g</a:t>
            </a:r>
          </a:p>
        </p:txBody>
      </p:sp>
      <p:pic>
        <p:nvPicPr>
          <p:cNvPr id="490" name="Image" descr="Image"/>
          <p:cNvPicPr>
            <a:picLocks noChangeAspect="1"/>
          </p:cNvPicPr>
          <p:nvPr/>
        </p:nvPicPr>
        <p:blipFill>
          <a:blip r:embed="rId2">
            <a:extLst/>
          </a:blip>
          <a:stretch>
            <a:fillRect/>
          </a:stretch>
        </p:blipFill>
        <p:spPr>
          <a:xfrm>
            <a:off x="865671" y="3650734"/>
            <a:ext cx="7175502" cy="2832102"/>
          </a:xfrm>
          <a:prstGeom prst="rect">
            <a:avLst/>
          </a:prstGeom>
          <a:ln w="12700">
            <a:miter lim="400000"/>
          </a:ln>
        </p:spPr>
      </p:pic>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2" name="Review: Long-Run Patterns: Global h, g, &amp; n"/>
          <p:cNvSpPr txBox="1"/>
          <p:nvPr>
            <p:ph type="title" idx="4294967295"/>
          </p:nvPr>
        </p:nvSpPr>
        <p:spPr>
          <a:xfrm>
            <a:off x="277663" y="-2"/>
            <a:ext cx="8572501" cy="1270003"/>
          </a:xfrm>
          <a:prstGeom prst="rect">
            <a:avLst/>
          </a:prstGeom>
        </p:spPr>
        <p:txBody>
          <a:bodyPr lIns="45718" tIns="45718" rIns="45718" bIns="45718"/>
          <a:lstStyle/>
          <a:p>
            <a:pPr defTabSz="288036">
              <a:defRPr sz="3700">
                <a:uFill>
                  <a:solidFill>
                    <a:srgbClr val="000000"/>
                  </a:solidFill>
                </a:uFill>
                <a:latin typeface="Calibri"/>
                <a:ea typeface="Calibri"/>
                <a:cs typeface="Calibri"/>
                <a:sym typeface="Calibri"/>
              </a:defRPr>
            </a:pPr>
            <a:r>
              <a:t>Review: Long-Run Patterns: Global </a:t>
            </a:r>
            <a:r>
              <a:rPr i="1"/>
              <a:t>h</a:t>
            </a:r>
            <a:r>
              <a:t>, </a:t>
            </a:r>
            <a:r>
              <a:rPr i="1"/>
              <a:t>g</a:t>
            </a:r>
            <a:r>
              <a:t>, &amp; </a:t>
            </a:r>
            <a:r>
              <a:rPr i="1"/>
              <a:t>n</a:t>
            </a:r>
          </a:p>
        </p:txBody>
      </p:sp>
      <p:pic>
        <p:nvPicPr>
          <p:cNvPr id="493" name="Image" descr="Image"/>
          <p:cNvPicPr>
            <a:picLocks noChangeAspect="1"/>
          </p:cNvPicPr>
          <p:nvPr/>
        </p:nvPicPr>
        <p:blipFill>
          <a:blip r:embed="rId2">
            <a:extLst/>
          </a:blip>
          <a:stretch>
            <a:fillRect/>
          </a:stretch>
        </p:blipFill>
        <p:spPr>
          <a:xfrm>
            <a:off x="277662" y="1270000"/>
            <a:ext cx="8178802" cy="450850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Shadows…"/>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Shadows…</a:t>
            </a:r>
          </a:p>
        </p:txBody>
      </p:sp>
      <p:sp>
        <p:nvSpPr>
          <p:cNvPr id="83" name="What fraction of people today live in countries where average income per capita is greater than $40,000 per year?…"/>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What fraction of people today live in countries where average income</a:t>
            </a:r>
            <a:r>
              <a:rPr i="1"/>
              <a:t> per capita</a:t>
            </a:r>
            <a:r>
              <a:t> is greater than $40,000 per year?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50%</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12%</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1.2%</a:t>
            </a:r>
          </a:p>
        </p:txBody>
      </p:sp>
    </p:spTree>
  </p:cSld>
  <p:clrMapOvr>
    <a:masterClrMapping/>
  </p:clrMapOvr>
  <p:transition xmlns:p14="http://schemas.microsoft.com/office/powerpoint/2010/main" spd="med" advClick="1"/>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5" name="Long-Run Patterns: “Western” h, g &amp; n"/>
          <p:cNvSpPr txBox="1"/>
          <p:nvPr>
            <p:ph type="title" idx="4294967295"/>
          </p:nvPr>
        </p:nvSpPr>
        <p:spPr>
          <a:xfrm>
            <a:off x="277663" y="-2"/>
            <a:ext cx="8572501" cy="1270003"/>
          </a:xfrm>
          <a:prstGeom prst="rect">
            <a:avLst/>
          </a:prstGeom>
        </p:spPr>
        <p:txBody>
          <a:bodyPr lIns="45718" tIns="45718" rIns="45718" bIns="45718"/>
          <a:lstStyle/>
          <a:p>
            <a:pPr defTabSz="288036">
              <a:defRPr sz="3700">
                <a:solidFill>
                  <a:srgbClr val="000080"/>
                </a:solidFill>
                <a:uFill>
                  <a:solidFill>
                    <a:srgbClr val="000000"/>
                  </a:solidFill>
                </a:uFill>
                <a:latin typeface="Calibri"/>
                <a:ea typeface="Calibri"/>
                <a:cs typeface="Calibri"/>
                <a:sym typeface="Calibri"/>
              </a:defRPr>
            </a:pPr>
            <a:r>
              <a:t>Long-Run Patterns: “Western” </a:t>
            </a:r>
            <a:r>
              <a:rPr i="1"/>
              <a:t>h</a:t>
            </a:r>
            <a:r>
              <a:t>, </a:t>
            </a:r>
            <a:r>
              <a:rPr i="1"/>
              <a:t>g</a:t>
            </a:r>
            <a:r>
              <a:t> &amp; </a:t>
            </a:r>
            <a:r>
              <a:rPr i="1"/>
              <a:t>n</a:t>
            </a:r>
          </a:p>
        </p:txBody>
      </p:sp>
      <p:pic>
        <p:nvPicPr>
          <p:cNvPr id="496" name="Image" descr="Image"/>
          <p:cNvPicPr>
            <a:picLocks noChangeAspect="1"/>
          </p:cNvPicPr>
          <p:nvPr/>
        </p:nvPicPr>
        <p:blipFill>
          <a:blip r:embed="rId2">
            <a:extLst/>
          </a:blip>
          <a:stretch>
            <a:fillRect/>
          </a:stretch>
        </p:blipFill>
        <p:spPr>
          <a:xfrm>
            <a:off x="277662" y="1270000"/>
            <a:ext cx="8572502" cy="4353644"/>
          </a:xfrm>
          <a:prstGeom prst="rect">
            <a:avLst/>
          </a:prstGeom>
          <a:ln w="12700">
            <a:miter lim="400000"/>
          </a:ln>
        </p:spPr>
      </p:pic>
      <p:sp>
        <p:nvSpPr>
          <p:cNvPr id="497" name="Where does the “ρ” come from?…"/>
          <p:cNvSpPr txBox="1"/>
          <p:nvPr>
            <p:ph type="body" sz="quarter" idx="4294967295"/>
          </p:nvPr>
        </p:nvSpPr>
        <p:spPr>
          <a:xfrm>
            <a:off x="277663" y="5623643"/>
            <a:ext cx="8572501" cy="1040980"/>
          </a:xfrm>
          <a:prstGeom prst="rect">
            <a:avLst/>
          </a:prstGeom>
        </p:spPr>
        <p:txBody>
          <a:bodyPr lIns="45718" tIns="45718" rIns="45718" bIns="45718" anchor="t"/>
          <a:lstStyle/>
          <a:p>
            <a:pPr marL="0" indent="0" defTabSz="224026">
              <a:spcBef>
                <a:spcPts val="0"/>
              </a:spcBef>
              <a:buSzTx/>
              <a:buFont typeface="Arial"/>
              <a:buNone/>
              <a:defRPr b="1" sz="1100">
                <a:uFill>
                  <a:solidFill>
                    <a:srgbClr val="000000"/>
                  </a:solidFill>
                </a:uFill>
                <a:latin typeface="+mj-lt"/>
                <a:ea typeface="+mj-ea"/>
                <a:cs typeface="+mj-cs"/>
                <a:sym typeface="Helvetica"/>
              </a:defRPr>
            </a:pPr>
            <a:r>
              <a:t>Where does the “ρ” come from?</a:t>
            </a:r>
          </a:p>
          <a:p>
            <a:pPr marL="0" indent="0" defTabSz="224026">
              <a:spcBef>
                <a:spcPts val="0"/>
              </a:spcBef>
              <a:buSzTx/>
              <a:buFont typeface="Arial"/>
              <a:buNone/>
              <a:defRPr sz="1100">
                <a:uFill>
                  <a:solidFill>
                    <a:srgbClr val="000000"/>
                  </a:solidFill>
                </a:uFill>
                <a:latin typeface="Times New Roman"/>
                <a:ea typeface="Times New Roman"/>
                <a:cs typeface="Times New Roman"/>
                <a:sym typeface="Times New Roman"/>
              </a:defRPr>
            </a:pP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“Ghost acreage”—conquest and resource utilization (sugar islands, timberlands, cottonlands, etc.)</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Cultural expansion—Australia, Canada, New Zealand, &amp; U.S.; Spain &amp; Italy &amp; Scandinavia; plus Japan, Korea, Taiwan, Hong Kong, &amp; Singapore</a:t>
            </a:r>
          </a:p>
        </p:txBody>
      </p:sp>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9" name="One Figure: A Great Divergence"/>
          <p:cNvSpPr txBox="1"/>
          <p:nvPr>
            <p:ph type="title" idx="4294967295"/>
          </p:nvPr>
        </p:nvSpPr>
        <p:spPr>
          <a:xfrm>
            <a:off x="277663" y="-2"/>
            <a:ext cx="8572501" cy="1270003"/>
          </a:xfrm>
          <a:prstGeom prst="rect">
            <a:avLst/>
          </a:prstGeom>
        </p:spPr>
        <p:txBody>
          <a:bodyPr lIns="45718" tIns="45718" rIns="45718" bIns="45718"/>
          <a:lstStyle>
            <a:lvl1pPr defTabSz="333756">
              <a:defRPr sz="4300">
                <a:uFill>
                  <a:solidFill>
                    <a:srgbClr val="000000"/>
                  </a:solidFill>
                </a:uFill>
                <a:latin typeface="Calibri"/>
                <a:ea typeface="Calibri"/>
                <a:cs typeface="Calibri"/>
                <a:sym typeface="Calibri"/>
              </a:defRPr>
            </a:lvl1pPr>
          </a:lstStyle>
          <a:p>
            <a:pPr/>
            <a:r>
              <a:t>One Figure: A Great Divergence</a:t>
            </a:r>
          </a:p>
        </p:txBody>
      </p:sp>
      <p:sp>
        <p:nvSpPr>
          <p:cNvPr id="500" name="From 1800 to 2018:…"/>
          <p:cNvSpPr txBox="1"/>
          <p:nvPr>
            <p:ph type="body" sz="quarter" idx="4294967295"/>
          </p:nvPr>
        </p:nvSpPr>
        <p:spPr>
          <a:xfrm>
            <a:off x="277662" y="1270000"/>
            <a:ext cx="2150354" cy="5300222"/>
          </a:xfrm>
          <a:prstGeom prst="rect">
            <a:avLst/>
          </a:prstGeom>
        </p:spPr>
        <p:txBody>
          <a:bodyPr lIns="45718" tIns="45718" rIns="45718" bIns="45718" anchor="t"/>
          <a:lstStyle/>
          <a:p>
            <a:pPr marL="0" indent="0" defTabSz="379474">
              <a:spcBef>
                <a:spcPts val="900"/>
              </a:spcBef>
              <a:buSzTx/>
              <a:buFont typeface="Arial"/>
              <a:buNone/>
              <a:defRPr b="1" sz="1900">
                <a:uFill>
                  <a:solidFill>
                    <a:srgbClr val="000000"/>
                  </a:solidFill>
                </a:uFill>
                <a:latin typeface="+mj-lt"/>
                <a:ea typeface="+mj-ea"/>
                <a:cs typeface="+mj-cs"/>
                <a:sym typeface="Helvetica"/>
              </a:defRPr>
            </a:pPr>
            <a:r>
              <a:t>From 1800 to 2018:</a:t>
            </a:r>
            <a:endParaRPr>
              <a:latin typeface="Times New Roman"/>
              <a:ea typeface="Times New Roman"/>
              <a:cs typeface="Times New Roman"/>
              <a:sym typeface="Times New Roman"/>
            </a:endParaRP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The dots start with a 3-1 spread in incomes and a 10-year spread in life expectancy.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All the arrows go up.</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Some arrows—mostly those already to the right—go right fast.</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Other arrows go right slowly.</a:t>
            </a:r>
          </a:p>
        </p:txBody>
      </p:sp>
      <p:sp>
        <p:nvSpPr>
          <p:cNvPr id="501" name="10:20"/>
          <p:cNvSpPr txBox="1"/>
          <p:nvPr/>
        </p:nvSpPr>
        <p:spPr>
          <a:xfrm>
            <a:off x="8221129" y="0"/>
            <a:ext cx="922872" cy="3708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r>
              <a:t>10:20</a:t>
            </a:r>
          </a:p>
        </p:txBody>
      </p:sp>
      <p:pic>
        <p:nvPicPr>
          <p:cNvPr id="502" name="Image" descr="Image"/>
          <p:cNvPicPr>
            <a:picLocks noChangeAspect="1"/>
          </p:cNvPicPr>
          <p:nvPr/>
        </p:nvPicPr>
        <p:blipFill>
          <a:blip r:embed="rId2">
            <a:extLst/>
          </a:blip>
          <a:stretch>
            <a:fillRect/>
          </a:stretch>
        </p:blipFill>
        <p:spPr>
          <a:xfrm>
            <a:off x="2428014" y="1270000"/>
            <a:ext cx="6422150" cy="4322132"/>
          </a:xfrm>
          <a:prstGeom prst="rect">
            <a:avLst/>
          </a:prstGeom>
          <a:ln w="12700">
            <a:miter lim="400000"/>
          </a:ln>
        </p:spPr>
      </p:pic>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4" name="China and India and America, 1800-1975"/>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China and India and America, 1800-1975</a:t>
            </a:r>
          </a:p>
        </p:txBody>
      </p:sp>
      <p:sp>
        <p:nvSpPr>
          <p:cNvPr id="505" name="From 1800 to 1975:…"/>
          <p:cNvSpPr txBox="1"/>
          <p:nvPr>
            <p:ph type="body" sz="half" idx="4294967295"/>
          </p:nvPr>
        </p:nvSpPr>
        <p:spPr>
          <a:xfrm>
            <a:off x="5667364" y="1267121"/>
            <a:ext cx="31828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From 1800 to 1975:</a:t>
            </a:r>
            <a:endParaRPr>
              <a:latin typeface="Times New Roman"/>
              <a:ea typeface="Times New Roman"/>
              <a:cs typeface="Times New Roman"/>
              <a:sym typeface="Times New Roman"/>
            </a:endParaRP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Measured living standards and productivity levels improve fourteen-fold in the United States…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…&amp; less than 30% in China &amp; India…</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…in spite of economic, transport, and cultural globalization…</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This is crazy!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A “great divergence”</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Not only were China  &amp; India relatively poor in 1800, they fell further behind thereafter</a:t>
            </a:r>
          </a:p>
        </p:txBody>
      </p:sp>
      <p:pic>
        <p:nvPicPr>
          <p:cNvPr id="506" name="Image" descr="Image"/>
          <p:cNvPicPr>
            <a:picLocks noChangeAspect="1"/>
          </p:cNvPicPr>
          <p:nvPr/>
        </p:nvPicPr>
        <p:blipFill>
          <a:blip r:embed="rId2">
            <a:extLst/>
          </a:blip>
          <a:stretch>
            <a:fillRect/>
          </a:stretch>
        </p:blipFill>
        <p:spPr>
          <a:xfrm>
            <a:off x="277662" y="1270000"/>
            <a:ext cx="5389704" cy="3676595"/>
          </a:xfrm>
          <a:prstGeom prst="rect">
            <a:avLst/>
          </a:prstGeom>
          <a:ln w="12700">
            <a:miter lim="400000"/>
          </a:ln>
        </p:spPr>
      </p:pic>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8" name="China and India and America, 1975–2018"/>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China and India and America, 1975–2018</a:t>
            </a:r>
          </a:p>
        </p:txBody>
      </p:sp>
      <p:sp>
        <p:nvSpPr>
          <p:cNvPr id="509" name="From 1975-2018:…"/>
          <p:cNvSpPr txBox="1"/>
          <p:nvPr>
            <p:ph type="body" sz="half" idx="4294967295"/>
          </p:nvPr>
        </p:nvSpPr>
        <p:spPr>
          <a:xfrm>
            <a:off x="5667364" y="1267121"/>
            <a:ext cx="31828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From 1975-2018:</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Measured living standards and productivity levels…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…54.9/25.9 = 2.12 in America…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…16.0/0.9 = 17.8 in China…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…6.9/1.2 = 5.8 in India…</a:t>
            </a:r>
          </a:p>
        </p:txBody>
      </p:sp>
      <p:pic>
        <p:nvPicPr>
          <p:cNvPr id="510" name="Image" descr="Image"/>
          <p:cNvPicPr>
            <a:picLocks noChangeAspect="1"/>
          </p:cNvPicPr>
          <p:nvPr/>
        </p:nvPicPr>
        <p:blipFill>
          <a:blip r:embed="rId2">
            <a:extLst/>
          </a:blip>
          <a:stretch>
            <a:fillRect/>
          </a:stretch>
        </p:blipFill>
        <p:spPr>
          <a:xfrm>
            <a:off x="277662" y="1270000"/>
            <a:ext cx="5389704" cy="3630839"/>
          </a:xfrm>
          <a:prstGeom prst="rect">
            <a:avLst/>
          </a:prstGeom>
          <a:ln w="12700">
            <a:miter lim="400000"/>
          </a:ln>
        </p:spPr>
      </p:pic>
      <p:sp>
        <p:nvSpPr>
          <p:cNvPr id="511" name="Slide Number"/>
          <p:cNvSpPr txBox="1"/>
          <p:nvPr>
            <p:ph type="sldNum" sz="quarter" idx="4294967295"/>
          </p:nvPr>
        </p:nvSpPr>
        <p:spPr>
          <a:xfrm>
            <a:off x="8350936" y="6404293"/>
            <a:ext cx="335865" cy="269239"/>
          </a:xfrm>
          <a:prstGeom prst="rect">
            <a:avLst/>
          </a:prstGeom>
          <a:extLst>
            <a:ext uri="{C572A759-6A51-4108-AA02-DFA0A04FC94B}">
              <ma14:wrappingTextBoxFlag xmlns:ma14="http://schemas.microsoft.com/office/mac/drawingml/2011/main" val="1"/>
            </a:ext>
          </a:extLst>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3" name="Review: Allen: Reform and Democrac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Review: Allen: Reform and Democracy</a:t>
            </a:r>
          </a:p>
        </p:txBody>
      </p:sp>
      <p:sp>
        <p:nvSpPr>
          <p:cNvPr id="514" name="Robert Allen (2017): The Industrial Revolution: A Very Short Introduction &lt;https://delong.typepad.com/files/allen-industrial.pdf&gt;, chs. 3, 5-6:…"/>
          <p:cNvSpPr txBox="1"/>
          <p:nvPr>
            <p:ph type="body" sz="half" idx="4294967295"/>
          </p:nvPr>
        </p:nvSpPr>
        <p:spPr>
          <a:xfrm>
            <a:off x="277663" y="1270000"/>
            <a:ext cx="3779943" cy="5327883"/>
          </a:xfrm>
          <a:prstGeom prst="rect">
            <a:avLst/>
          </a:prstGeom>
        </p:spPr>
        <p:txBody>
          <a:bodyPr lIns="45718" tIns="45718" rIns="45718" bIns="45718" anchor="t"/>
          <a:lstStyle/>
          <a:p>
            <a:pPr marL="0" indent="0" defTabSz="320038">
              <a:spcBef>
                <a:spcPts val="800"/>
              </a:spcBef>
              <a:buSzTx/>
              <a:buFont typeface="Arial"/>
              <a:buNone/>
              <a:defRPr b="1" sz="1600">
                <a:uFill>
                  <a:solidFill>
                    <a:srgbClr val="000000"/>
                  </a:solidFill>
                </a:uFill>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p>
          <a:p>
            <a:pPr marL="0" indent="0" defTabSz="320038">
              <a:spcBef>
                <a:spcPts val="800"/>
              </a:spcBef>
              <a:buSzTx/>
              <a:buFont typeface="Arial"/>
              <a:buNone/>
              <a:defRPr sz="1600">
                <a:uFill>
                  <a:solidFill>
                    <a:srgbClr val="000000"/>
                  </a:solidFill>
                </a:uFill>
                <a:latin typeface="+mj-lt"/>
                <a:ea typeface="+mj-ea"/>
                <a:cs typeface="+mj-cs"/>
                <a:sym typeface="Helvetica"/>
              </a:defRPr>
            </a:pP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Enlightenment, literacy, pamphlets, </a:t>
            </a:r>
            <a:r>
              <a:rPr i="1"/>
              <a:t>The Rights of Man</a:t>
            </a:r>
            <a:r>
              <a:t> (sells 1 million copies), &amp; the French Revolution</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60,000-strong Manchester demonstration in 1819: eleven killed: “Peterloo”</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“Reform that we may preserve”: 1832 Reform Bill</a:t>
            </a:r>
          </a:p>
          <a:p>
            <a:pPr lvl="1" marL="4351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Virtual representation</a:t>
            </a:r>
          </a:p>
          <a:p>
            <a:pPr lvl="1" marL="4351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Divide the reformers</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1833: Factory Act—9-hour day for children under 12</a:t>
            </a:r>
          </a:p>
          <a:p>
            <a:pPr marL="168441" indent="-168441" defTabSz="320038">
              <a:spcBef>
                <a:spcPts val="800"/>
              </a:spcBef>
              <a:buSzPct val="100000"/>
              <a:defRPr sz="1600">
                <a:uFill>
                  <a:solidFill>
                    <a:srgbClr val="000000"/>
                  </a:solidFill>
                </a:uFill>
                <a:latin typeface="Times New Roman"/>
                <a:ea typeface="Times New Roman"/>
                <a:cs typeface="Times New Roman"/>
                <a:sym typeface="Times New Roman"/>
              </a:defRPr>
            </a:pPr>
            <a:r>
              <a:t>1834: New Poor Law—workhouses</a:t>
            </a:r>
          </a:p>
        </p:txBody>
      </p:sp>
      <p:pic>
        <p:nvPicPr>
          <p:cNvPr id="515" name="Image" descr="Image"/>
          <p:cNvPicPr>
            <a:picLocks noChangeAspect="1"/>
          </p:cNvPicPr>
          <p:nvPr/>
        </p:nvPicPr>
        <p:blipFill>
          <a:blip r:embed="rId3">
            <a:extLst/>
          </a:blip>
          <a:stretch>
            <a:fillRect/>
          </a:stretch>
        </p:blipFill>
        <p:spPr>
          <a:xfrm>
            <a:off x="4057605" y="1270000"/>
            <a:ext cx="4792560" cy="3470243"/>
          </a:xfrm>
          <a:prstGeom prst="rect">
            <a:avLst/>
          </a:prstGeom>
          <a:ln w="12700">
            <a:miter lim="400000"/>
          </a:ln>
        </p:spPr>
      </p:pic>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7" name="Allen: Reform and Democracy II"/>
          <p:cNvSpPr txBox="1"/>
          <p:nvPr>
            <p:ph type="title" idx="4294967295"/>
          </p:nvPr>
        </p:nvSpPr>
        <p:spPr>
          <a:xfrm>
            <a:off x="277663" y="-2"/>
            <a:ext cx="8572501" cy="1270003"/>
          </a:xfrm>
          <a:prstGeom prst="rect">
            <a:avLst/>
          </a:prstGeom>
        </p:spPr>
        <p:txBody>
          <a:bodyPr lIns="45718" tIns="45718" rIns="45718" bIns="45718"/>
          <a:lstStyle>
            <a:lvl1pPr defTabSz="333756">
              <a:defRPr sz="4300">
                <a:solidFill>
                  <a:srgbClr val="000080"/>
                </a:solidFill>
                <a:uFill>
                  <a:solidFill>
                    <a:srgbClr val="000000"/>
                  </a:solidFill>
                </a:uFill>
                <a:latin typeface="Calibri"/>
                <a:ea typeface="Calibri"/>
                <a:cs typeface="Calibri"/>
                <a:sym typeface="Calibri"/>
              </a:defRPr>
            </a:lvl1pPr>
          </a:lstStyle>
          <a:p>
            <a:pPr/>
            <a:r>
              <a:t>Allen: Reform and Democracy II</a:t>
            </a:r>
          </a:p>
        </p:txBody>
      </p:sp>
      <p:sp>
        <p:nvSpPr>
          <p:cNvPr id="518" name="Robert Allen (2017): The Industrial Revolution: A Very Short Introduction &lt;https://delong.typepad.com/files/allen-industrial.pdf&gt;, chs. 3, 5-6:…"/>
          <p:cNvSpPr txBox="1"/>
          <p:nvPr>
            <p:ph type="body" sz="half" idx="4294967295"/>
          </p:nvPr>
        </p:nvSpPr>
        <p:spPr>
          <a:xfrm>
            <a:off x="277663" y="1270000"/>
            <a:ext cx="3779943" cy="5327883"/>
          </a:xfrm>
          <a:prstGeom prst="rect">
            <a:avLst/>
          </a:prstGeom>
        </p:spPr>
        <p:txBody>
          <a:bodyPr lIns="45718" tIns="45718" rIns="45718" bIns="45718" anchor="t"/>
          <a:lstStyle/>
          <a:p>
            <a:pPr marL="0" indent="0" defTabSz="288036">
              <a:spcBef>
                <a:spcPts val="700"/>
              </a:spcBef>
              <a:buSzTx/>
              <a:buFont typeface="Arial"/>
              <a:buNone/>
              <a:defRPr b="1" sz="1500">
                <a:uFill>
                  <a:solidFill>
                    <a:srgbClr val="000000"/>
                  </a:solidFill>
                </a:uFill>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p>
          <a:p>
            <a:pPr marL="0" indent="0" defTabSz="288036">
              <a:spcBef>
                <a:spcPts val="700"/>
              </a:spcBef>
              <a:buSzTx/>
              <a:buFont typeface="Arial"/>
              <a:buNone/>
              <a:defRPr sz="1500">
                <a:uFill>
                  <a:solidFill>
                    <a:srgbClr val="000000"/>
                  </a:solidFill>
                </a:uFill>
                <a:latin typeface="+mj-lt"/>
                <a:ea typeface="+mj-ea"/>
                <a:cs typeface="+mj-cs"/>
                <a:sym typeface="Helvetica"/>
              </a:defRPr>
            </a:pP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1833: Factory Act—9-hour day for children under 12</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1834: New Poor Law—workhouses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1838: People’s Charter</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1846: Corn Law Repeal</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“condition of England”</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John Stuart Mill (1848 and 1871): “It is questionable if all the mechanical inventions yet made have lightened the day's toil of any human being. They have enabled a greater population to live the same life of drudgery and imprisonment…”</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1846-67: Real wage stagnation ends: average consumption per head in working class families rose by 42 per cent…</a:t>
            </a:r>
          </a:p>
        </p:txBody>
      </p:sp>
      <p:pic>
        <p:nvPicPr>
          <p:cNvPr id="519" name="Image" descr="Image"/>
          <p:cNvPicPr>
            <a:picLocks noChangeAspect="1"/>
          </p:cNvPicPr>
          <p:nvPr/>
        </p:nvPicPr>
        <p:blipFill>
          <a:blip r:embed="rId3">
            <a:extLst/>
          </a:blip>
          <a:stretch>
            <a:fillRect/>
          </a:stretch>
        </p:blipFill>
        <p:spPr>
          <a:xfrm>
            <a:off x="4057605" y="1270000"/>
            <a:ext cx="4792560" cy="4915302"/>
          </a:xfrm>
          <a:prstGeom prst="rect">
            <a:avLst/>
          </a:prstGeom>
          <a:ln w="12700">
            <a:miter lim="400000"/>
          </a:ln>
        </p:spPr>
      </p:pic>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1" name="The People’s Charter"/>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The People’s Charter</a:t>
            </a:r>
          </a:p>
        </p:txBody>
      </p:sp>
      <p:sp>
        <p:nvSpPr>
          <p:cNvPr id="522" name="The People's Charter called for six reforms to make the political system more democratic:…"/>
          <p:cNvSpPr txBox="1"/>
          <p:nvPr>
            <p:ph type="body" sz="half" idx="4294967295"/>
          </p:nvPr>
        </p:nvSpPr>
        <p:spPr>
          <a:xfrm>
            <a:off x="277663" y="1270000"/>
            <a:ext cx="3779943" cy="5327883"/>
          </a:xfrm>
          <a:prstGeom prst="rect">
            <a:avLst/>
          </a:prstGeom>
        </p:spPr>
        <p:txBody>
          <a:bodyPr lIns="45718" tIns="45718" rIns="45718" bIns="45718" anchor="t"/>
          <a:lstStyle/>
          <a:p>
            <a:pPr marL="0" indent="0" defTabSz="256031">
              <a:spcBef>
                <a:spcPts val="600"/>
              </a:spcBef>
              <a:buSzTx/>
              <a:buFont typeface="Arial"/>
              <a:buNone/>
              <a:defRPr b="1" sz="1300">
                <a:uFill>
                  <a:solidFill>
                    <a:srgbClr val="000000"/>
                  </a:solidFill>
                </a:uFill>
                <a:latin typeface="+mj-lt"/>
                <a:ea typeface="+mj-ea"/>
                <a:cs typeface="+mj-cs"/>
                <a:sym typeface="Helvetica"/>
              </a:defRPr>
            </a:pPr>
            <a:r>
              <a:t>The People's Charter called for six reforms to make the political system more democratic:</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A vote for every man twenty-one years of age, of sound mind, and not undergoing punishment for a crime.</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The secret ballot to protect the elector in the exercise of his vote.</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No property qualification for Members of Parliament in order to allow the constituencies to return the man of their choice.</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Payment of Members, enabling tradesmen, working men, or other persons of modest means to leave or interrupt their livelihood to attend to the interests of the nation.</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Equal constituencies, securing the same amount of representation for the same number of electors, instead of allowing less populous constituencies to have as much or more weight than larger ones.</a:t>
            </a:r>
          </a:p>
          <a:p>
            <a:pPr marL="179671" indent="-179671" defTabSz="256031">
              <a:spcBef>
                <a:spcPts val="600"/>
              </a:spcBef>
              <a:buSzPct val="100000"/>
              <a:buAutoNum type="arabicPeriod" startAt="1"/>
              <a:defRPr sz="1300">
                <a:uFill>
                  <a:solidFill>
                    <a:srgbClr val="000000"/>
                  </a:solidFill>
                </a:uFill>
                <a:latin typeface="Times New Roman"/>
                <a:ea typeface="Times New Roman"/>
                <a:cs typeface="Times New Roman"/>
                <a:sym typeface="Times New Roman"/>
              </a:defRPr>
            </a:pPr>
            <a:r>
              <a:t>Annual Parliamentary elections, thus presenting the most effectual check to bribery and intimidation, since no purse could buy a constituency under a system of universal manhood suffrage in each twelve-month period</a:t>
            </a:r>
          </a:p>
        </p:txBody>
      </p:sp>
      <p:pic>
        <p:nvPicPr>
          <p:cNvPr id="523" name="Image" descr="Image"/>
          <p:cNvPicPr>
            <a:picLocks noChangeAspect="1"/>
          </p:cNvPicPr>
          <p:nvPr/>
        </p:nvPicPr>
        <p:blipFill>
          <a:blip r:embed="rId2">
            <a:extLst/>
          </a:blip>
          <a:stretch>
            <a:fillRect/>
          </a:stretch>
        </p:blipFill>
        <p:spPr>
          <a:xfrm>
            <a:off x="4057605" y="1270000"/>
            <a:ext cx="4792560" cy="4915302"/>
          </a:xfrm>
          <a:prstGeom prst="rect">
            <a:avLst/>
          </a:prstGeom>
          <a:ln w="12700">
            <a:miter lim="400000"/>
          </a:ln>
        </p:spPr>
      </p:pic>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5" name="Greg Clark Being Contrarian"/>
          <p:cNvSpPr txBox="1"/>
          <p:nvPr>
            <p:ph type="title" idx="4294967295"/>
          </p:nvPr>
        </p:nvSpPr>
        <p:spPr>
          <a:xfrm>
            <a:off x="457200" y="274637"/>
            <a:ext cx="8229600" cy="1143001"/>
          </a:xfrm>
          <a:prstGeom prst="rect">
            <a:avLst/>
          </a:prstGeom>
        </p:spPr>
        <p:txBody>
          <a:bodyPr lIns="45718" tIns="45718" rIns="45718" bIns="45718"/>
          <a:lstStyle>
            <a:lvl1pPr defTabSz="457200">
              <a:defRPr sz="4400">
                <a:solidFill>
                  <a:srgbClr val="000000"/>
                </a:solidFill>
                <a:uFill>
                  <a:solidFill>
                    <a:srgbClr val="000000"/>
                  </a:solidFill>
                </a:uFill>
                <a:latin typeface="Calibri"/>
                <a:ea typeface="Calibri"/>
                <a:cs typeface="Calibri"/>
                <a:sym typeface="Calibri"/>
              </a:defRPr>
            </a:lvl1pPr>
          </a:lstStyle>
          <a:p>
            <a:pPr/>
            <a:r>
              <a:t>Greg Clark Being Contrarian</a:t>
            </a:r>
          </a:p>
        </p:txBody>
      </p:sp>
      <p:sp>
        <p:nvSpPr>
          <p:cNvPr id="526" name="There were lots of technological “revolutions” before the Industrial Revolution…"/>
          <p:cNvSpPr txBox="1"/>
          <p:nvPr>
            <p:ph type="body" idx="4294967295"/>
          </p:nvPr>
        </p:nvSpPr>
        <p:spPr>
          <a:xfrm>
            <a:off x="457200" y="1436687"/>
            <a:ext cx="8229600" cy="4844158"/>
          </a:xfrm>
          <a:prstGeom prst="rect">
            <a:avLst/>
          </a:prstGeom>
        </p:spPr>
        <p:txBody>
          <a:bodyPr lIns="45718" tIns="45718" rIns="45718" bIns="45718" anchor="t"/>
          <a:lstStyle/>
          <a:p>
            <a:pPr marL="284606" indent="-284606" defTabSz="379474">
              <a:spcBef>
                <a:spcPts val="600"/>
              </a:spcBef>
              <a:buSzPct val="100000"/>
              <a:buFont typeface="Arial"/>
              <a:defRPr sz="2600">
                <a:uFill>
                  <a:solidFill>
                    <a:srgbClr val="000000"/>
                  </a:solidFill>
                </a:uFill>
                <a:latin typeface="Calibri"/>
                <a:ea typeface="Calibri"/>
                <a:cs typeface="Calibri"/>
                <a:sym typeface="Calibri"/>
              </a:defRPr>
            </a:pPr>
            <a:r>
              <a:t>There were lots of technological “revolutions” before the Industrial Revolution</a:t>
            </a:r>
          </a:p>
          <a:p>
            <a:pPr marL="284606" indent="-284606" defTabSz="379474">
              <a:spcBef>
                <a:spcPts val="600"/>
              </a:spcBef>
              <a:buSzPct val="100000"/>
              <a:buFont typeface="Arial"/>
              <a:defRPr sz="2600">
                <a:uFill>
                  <a:solidFill>
                    <a:srgbClr val="000000"/>
                  </a:solidFill>
                </a:uFill>
                <a:latin typeface="Calibri"/>
                <a:ea typeface="Calibri"/>
                <a:cs typeface="Calibri"/>
                <a:sym typeface="Calibri"/>
              </a:defRPr>
            </a:pPr>
            <a:r>
              <a:t>But they all petered out because of low price-elasticity of demand</a:t>
            </a:r>
          </a:p>
          <a:p>
            <a:pPr marL="284606" indent="-284606" defTabSz="379474">
              <a:spcBef>
                <a:spcPts val="600"/>
              </a:spcBef>
              <a:buSzPct val="100000"/>
              <a:buFont typeface="Arial"/>
              <a:defRPr sz="2600">
                <a:uFill>
                  <a:solidFill>
                    <a:srgbClr val="000000"/>
                  </a:solidFill>
                </a:uFill>
                <a:latin typeface="Calibri"/>
                <a:ea typeface="Calibri"/>
                <a:cs typeface="Calibri"/>
                <a:sym typeface="Calibri"/>
              </a:defRPr>
            </a:pPr>
            <a:r>
              <a:t>Coal-steam-cotton-machinery-textiles-rails were different</a:t>
            </a:r>
          </a:p>
          <a:p>
            <a:pPr lvl="1" marL="664081" indent="-284606" defTabSz="379474">
              <a:spcBef>
                <a:spcPts val="600"/>
              </a:spcBef>
              <a:buSzPct val="100000"/>
              <a:buFont typeface="Arial"/>
              <a:defRPr sz="2600">
                <a:uFill>
                  <a:solidFill>
                    <a:srgbClr val="000000"/>
                  </a:solidFill>
                </a:uFill>
                <a:latin typeface="Calibri"/>
                <a:ea typeface="Calibri"/>
                <a:cs typeface="Calibri"/>
                <a:sym typeface="Calibri"/>
              </a:defRPr>
            </a:pPr>
            <a:r>
              <a:t>But even that was reaching limits to growth by 1870 or so…</a:t>
            </a:r>
          </a:p>
          <a:p>
            <a:pPr lvl="1" marL="664081" indent="-284606" defTabSz="379474">
              <a:spcBef>
                <a:spcPts val="600"/>
              </a:spcBef>
              <a:buSzPct val="100000"/>
              <a:buFont typeface="Arial"/>
              <a:defRPr sz="2600">
                <a:uFill>
                  <a:solidFill>
                    <a:srgbClr val="000000"/>
                  </a:solidFill>
                </a:uFill>
                <a:latin typeface="Calibri"/>
                <a:ea typeface="Calibri"/>
                <a:cs typeface="Calibri"/>
                <a:sym typeface="Calibri"/>
              </a:defRPr>
            </a:pPr>
            <a:r>
              <a:t>The classic British Industrial Revolution more a comparative-advantage concentration of global manufacturing than true modern economic growth…</a:t>
            </a: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8" name="Karl Marx (1867): The Key is “Capitalism”—Market Economy Plus…"/>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Karl Marx (1867): The Key is “Capitalism”—Market Economy Plus…</a:t>
            </a:r>
          </a:p>
        </p:txBody>
      </p:sp>
      <p:sp>
        <p:nvSpPr>
          <p:cNvPr id="529" name="Karl Marx (1867), &quot;The Secret of Primitive Capital Accumulation,&quot; Capital, Vol. 1, Part VIII, Chapters 26-32 http://tinyurl.com/dl20090112k…"/>
          <p:cNvSpPr txBox="1"/>
          <p:nvPr>
            <p:ph type="body" idx="4294967295"/>
          </p:nvPr>
        </p:nvSpPr>
        <p:spPr>
          <a:xfrm>
            <a:off x="457200" y="1417636"/>
            <a:ext cx="8229600" cy="5080003"/>
          </a:xfrm>
          <a:prstGeom prst="rect">
            <a:avLst/>
          </a:prstGeom>
        </p:spPr>
        <p:txBody>
          <a:bodyPr lIns="45718" tIns="45718" rIns="45718" bIns="45718" anchor="t"/>
          <a:lstStyle/>
          <a:p>
            <a:pPr marL="161162" indent="-161162" defTabSz="214884">
              <a:spcBef>
                <a:spcPts val="300"/>
              </a:spcBef>
              <a:buSzPct val="100000"/>
              <a:buFont typeface="Arial"/>
              <a:defRPr sz="1500">
                <a:uFill>
                  <a:solidFill>
                    <a:srgbClr val="000000"/>
                  </a:solidFill>
                </a:uFill>
                <a:latin typeface="Calibri"/>
                <a:ea typeface="Calibri"/>
                <a:cs typeface="Calibri"/>
                <a:sym typeface="Calibri"/>
              </a:defRPr>
            </a:pPr>
            <a:r>
              <a:t>Karl Marx (1867), "The Secret of Primitive Capital Accumulation," Capital, Vol. 1, Part VIII, Chapters 26-32 http://tinyurl.com/dl20090112k  </a:t>
            </a:r>
          </a:p>
          <a:p>
            <a:pPr lvl="1" marL="376047" indent="-161162" defTabSz="214884">
              <a:spcBef>
                <a:spcPts val="300"/>
              </a:spcBef>
              <a:buSzPct val="100000"/>
              <a:buFont typeface="Arial"/>
              <a:defRPr sz="1500">
                <a:uFill>
                  <a:solidFill>
                    <a:srgbClr val="000000"/>
                  </a:solidFill>
                </a:uFill>
                <a:latin typeface="Calibri"/>
                <a:ea typeface="Calibri"/>
                <a:cs typeface="Calibri"/>
                <a:sym typeface="Calibri"/>
              </a:defRPr>
            </a:pPr>
            <a:r>
              <a:t>“We have seen how money is changed into capital; how through capital surplus-value is made, and from surplus-value more capital. But the accumulation of capital presupposes surplus-value; surplus-value presupposes capitalistic production; capitalistic production presupposes the pre-existence of considerable masses of capital and of labour power in the hands of producers of commodities. The whole movement, therefore, seems to turn in a vicious circle, out of which we can only get by supposing a primitive accumulation (previous accumulation of Adam Smith) preceding capitalistic accumulation; an accumulation not the result of the capitalistic mode of production, but its starting point…”</a:t>
            </a:r>
          </a:p>
          <a:p>
            <a:pPr lvl="1" marL="376047" indent="-161162" defTabSz="214884">
              <a:spcBef>
                <a:spcPts val="300"/>
              </a:spcBef>
              <a:buSzPct val="100000"/>
              <a:buFont typeface="Arial"/>
              <a:defRPr sz="1500">
                <a:uFill>
                  <a:solidFill>
                    <a:srgbClr val="000000"/>
                  </a:solidFill>
                </a:uFill>
                <a:latin typeface="Calibri"/>
                <a:ea typeface="Calibri"/>
                <a:cs typeface="Calibri"/>
                <a:sym typeface="Calibri"/>
              </a:defRPr>
            </a:pPr>
            <a:r>
              <a:t>“The immediate producer, the labourer, could only dispose of his own person after he had ceased to be attached to the soil… the slave, serf, or bondsman of another. To become a free seller of labour power… he must further have escaped from the regime of the guilds…. The historical movement which changes the producers into wage-workers… their emancipation from serfdom and from the fetters of the guilds… alone exists for our bourgeois historians…”</a:t>
            </a:r>
          </a:p>
          <a:p>
            <a:pPr lvl="1" marL="376047" indent="-161162" defTabSz="214884">
              <a:spcBef>
                <a:spcPts val="300"/>
              </a:spcBef>
              <a:buSzPct val="100000"/>
              <a:buFont typeface="Arial"/>
              <a:defRPr sz="1500">
                <a:uFill>
                  <a:solidFill>
                    <a:srgbClr val="000000"/>
                  </a:solidFill>
                </a:uFill>
                <a:latin typeface="Calibri"/>
                <a:ea typeface="Calibri"/>
                <a:cs typeface="Calibri"/>
                <a:sym typeface="Calibri"/>
              </a:defRPr>
            </a:pPr>
            <a:r>
              <a:t>“But… these new freedmen… [were also] robbed of all their own means of production, and of all the guarantees of existence afforded by the old feudal arrangements. And the history of this, their expropriation, is written in the annals of mankind in letters of blood and fire…”</a:t>
            </a:r>
          </a:p>
          <a:p>
            <a:pPr marL="161162" indent="-161162" defTabSz="214884">
              <a:spcBef>
                <a:spcPts val="300"/>
              </a:spcBef>
              <a:buSzPct val="100000"/>
              <a:buFont typeface="Arial"/>
              <a:defRPr sz="1500">
                <a:uFill>
                  <a:solidFill>
                    <a:srgbClr val="000000"/>
                  </a:solidFill>
                </a:uFill>
                <a:latin typeface="Calibri"/>
                <a:ea typeface="Calibri"/>
                <a:cs typeface="Calibri"/>
                <a:sym typeface="Calibri"/>
              </a:defRPr>
            </a:pPr>
            <a:r>
              <a:t>Workers </a:t>
            </a:r>
            <a:r>
              <a:rPr i="1"/>
              <a:t>must</a:t>
            </a:r>
            <a:r>
              <a:t> work for wages…</a:t>
            </a:r>
          </a:p>
          <a:p>
            <a:pPr marL="161162" indent="-161162" defTabSz="214884">
              <a:spcBef>
                <a:spcPts val="300"/>
              </a:spcBef>
              <a:buSzPct val="100000"/>
              <a:buFont typeface="Arial"/>
              <a:defRPr sz="1500">
                <a:uFill>
                  <a:solidFill>
                    <a:srgbClr val="000000"/>
                  </a:solidFill>
                </a:uFill>
                <a:latin typeface="Calibri"/>
                <a:ea typeface="Calibri"/>
                <a:cs typeface="Calibri"/>
                <a:sym typeface="Calibri"/>
              </a:defRPr>
            </a:pPr>
            <a:r>
              <a:t>Capitalists </a:t>
            </a:r>
            <a:r>
              <a:rPr i="1"/>
              <a:t>must</a:t>
            </a:r>
            <a:r>
              <a:t> invest and accumulate…</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1" name="Karl Marx &amp; Friedrich Engels"/>
          <p:cNvSpPr txBox="1"/>
          <p:nvPr>
            <p:ph type="title" idx="4294967295"/>
          </p:nvPr>
        </p:nvSpPr>
        <p:spPr>
          <a:xfrm>
            <a:off x="457200" y="-2"/>
            <a:ext cx="8255000" cy="1270003"/>
          </a:xfrm>
          <a:prstGeom prst="rect">
            <a:avLst/>
          </a:prstGeom>
        </p:spPr>
        <p:txBody>
          <a:bodyPr lIns="45718" tIns="45718" rIns="45718" bIns="45718"/>
          <a:lstStyle>
            <a:lvl1pPr defTabSz="416051">
              <a:defRPr sz="5400">
                <a:uFill>
                  <a:solidFill>
                    <a:srgbClr val="000000"/>
                  </a:solidFill>
                </a:uFill>
                <a:latin typeface="Calibri"/>
                <a:ea typeface="Calibri"/>
                <a:cs typeface="Calibri"/>
                <a:sym typeface="Calibri"/>
              </a:defRPr>
            </a:lvl1pPr>
          </a:lstStyle>
          <a:p>
            <a:pPr/>
            <a:r>
              <a:t>Karl Marx &amp; Friedrich Engels</a:t>
            </a:r>
          </a:p>
        </p:txBody>
      </p:sp>
      <p:sp>
        <p:nvSpPr>
          <p:cNvPr id="532" name="9:50-9:5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9:50-9:55</a:t>
            </a:r>
          </a:p>
        </p:txBody>
      </p:sp>
      <p:sp>
        <p:nvSpPr>
          <p:cNvPr id="533" name="Paean to the Bourgeoisie:…"/>
          <p:cNvSpPr txBox="1"/>
          <p:nvPr>
            <p:ph type="body" sz="half" idx="4294967295"/>
          </p:nvPr>
        </p:nvSpPr>
        <p:spPr>
          <a:xfrm>
            <a:off x="457200" y="1269999"/>
            <a:ext cx="4045250" cy="5217162"/>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Paean to the </a:t>
            </a:r>
            <a:r>
              <a:rPr i="1"/>
              <a:t>Bourgeoisie</a:t>
            </a:r>
            <a:r>
              <a:t>:</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bourgeoisie cannot exist without constantly revolutionising the instruments of production, and thereby the relations of production, and with them the whole relations of society. Conservation of the old modes of production in unaltered form, was, on the contrary, the first condition of existence for all earlier industrial classes…”</a:t>
            </a:r>
          </a:p>
        </p:txBody>
      </p:sp>
      <p:pic>
        <p:nvPicPr>
          <p:cNvPr id="534" name="Image" descr="Image"/>
          <p:cNvPicPr>
            <a:picLocks noChangeAspect="1"/>
          </p:cNvPicPr>
          <p:nvPr/>
        </p:nvPicPr>
        <p:blipFill>
          <a:blip r:embed="rId2">
            <a:extLst/>
          </a:blip>
          <a:stretch>
            <a:fillRect/>
          </a:stretch>
        </p:blipFill>
        <p:spPr>
          <a:xfrm>
            <a:off x="4502448" y="1267121"/>
            <a:ext cx="4347716" cy="453001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 name="Shadows…"/>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Shadows…</a:t>
            </a:r>
          </a:p>
        </p:txBody>
      </p:sp>
      <p:sp>
        <p:nvSpPr>
          <p:cNvPr id="86" name="What fraction of people today live in countries where average income per capita is greater than $40,000 per year?…"/>
          <p:cNvSpPr txBox="1"/>
          <p:nvPr>
            <p:ph type="body" sz="quarter" idx="4294967295"/>
          </p:nvPr>
        </p:nvSpPr>
        <p:spPr>
          <a:xfrm>
            <a:off x="277663" y="1267121"/>
            <a:ext cx="8572501" cy="1187235"/>
          </a:xfrm>
          <a:prstGeom prst="rect">
            <a:avLst/>
          </a:prstGeom>
        </p:spPr>
        <p:txBody>
          <a:bodyPr lIns="45718" tIns="45718" rIns="45718" bIns="45718" anchor="t"/>
          <a:lstStyle/>
          <a:p>
            <a:pPr marL="0" indent="0" defTabSz="452627">
              <a:spcBef>
                <a:spcPts val="1100"/>
              </a:spcBef>
              <a:buSzTx/>
              <a:buFont typeface="Arial"/>
              <a:buNone/>
              <a:defRPr b="1" sz="2300">
                <a:uFill>
                  <a:solidFill>
                    <a:srgbClr val="000000"/>
                  </a:solidFill>
                </a:uFill>
                <a:latin typeface="+mj-lt"/>
                <a:ea typeface="+mj-ea"/>
                <a:cs typeface="+mj-cs"/>
                <a:sym typeface="Helvetica"/>
              </a:defRPr>
            </a:pPr>
            <a:r>
              <a:t>What fraction of people today live in countries where average income</a:t>
            </a:r>
            <a:r>
              <a:rPr i="1"/>
              <a:t> per capita</a:t>
            </a:r>
            <a:r>
              <a:t> is greater than $40,000 per year?</a:t>
            </a:r>
          </a:p>
        </p:txBody>
      </p:sp>
      <p:pic>
        <p:nvPicPr>
          <p:cNvPr id="87" name="Image" descr="Image"/>
          <p:cNvPicPr>
            <a:picLocks noChangeAspect="1"/>
          </p:cNvPicPr>
          <p:nvPr/>
        </p:nvPicPr>
        <p:blipFill>
          <a:blip r:embed="rId2">
            <a:extLst/>
          </a:blip>
          <a:stretch>
            <a:fillRect/>
          </a:stretch>
        </p:blipFill>
        <p:spPr>
          <a:xfrm>
            <a:off x="1662466" y="2454354"/>
            <a:ext cx="5329256" cy="3811473"/>
          </a:xfrm>
          <a:prstGeom prst="rect">
            <a:avLst/>
          </a:prstGeom>
          <a:ln w="12700">
            <a:miter lim="400000"/>
          </a:ln>
        </p:spPr>
      </p:pic>
    </p:spTree>
  </p:cSld>
  <p:clrMapOvr>
    <a:masterClrMapping/>
  </p:clrMapOvr>
  <p:transition xmlns:p14="http://schemas.microsoft.com/office/powerpoint/2010/main" spd="med" advClick="1"/>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6" name="Paean to the Bourgeosie II"/>
          <p:cNvSpPr txBox="1"/>
          <p:nvPr>
            <p:ph type="title" idx="4294967295"/>
          </p:nvPr>
        </p:nvSpPr>
        <p:spPr>
          <a:xfrm>
            <a:off x="457200" y="-2"/>
            <a:ext cx="8255000" cy="1270003"/>
          </a:xfrm>
          <a:prstGeom prst="rect">
            <a:avLst/>
          </a:prstGeom>
        </p:spPr>
        <p:txBody>
          <a:bodyPr lIns="45718" tIns="45718" rIns="45718" bIns="45718"/>
          <a:lstStyle>
            <a:lvl1pPr defTabSz="448055">
              <a:defRPr sz="5800">
                <a:solidFill>
                  <a:srgbClr val="000080"/>
                </a:solidFill>
                <a:uFill>
                  <a:solidFill>
                    <a:srgbClr val="000000"/>
                  </a:solidFill>
                </a:uFill>
                <a:latin typeface="Calibri"/>
                <a:ea typeface="Calibri"/>
                <a:cs typeface="Calibri"/>
                <a:sym typeface="Calibri"/>
              </a:defRPr>
            </a:lvl1pPr>
          </a:lstStyle>
          <a:p>
            <a:pPr/>
            <a:r>
              <a:t>Paean to the Bourgeosie II</a:t>
            </a:r>
          </a:p>
        </p:txBody>
      </p:sp>
      <p:sp>
        <p:nvSpPr>
          <p:cNvPr id="537" name="Revolutionary Change and Unveiling:…"/>
          <p:cNvSpPr txBox="1"/>
          <p:nvPr>
            <p:ph type="body" sz="half" idx="4294967295"/>
          </p:nvPr>
        </p:nvSpPr>
        <p:spPr>
          <a:xfrm>
            <a:off x="457200" y="1270000"/>
            <a:ext cx="3410437" cy="5397500"/>
          </a:xfrm>
          <a:prstGeom prst="rect">
            <a:avLst/>
          </a:prstGeom>
        </p:spPr>
        <p:txBody>
          <a:bodyPr lIns="45718" tIns="45718" rIns="45718" bIns="45718" anchor="t"/>
          <a:lstStyle/>
          <a:p>
            <a:pPr marL="0" indent="0" defTabSz="288036">
              <a:spcBef>
                <a:spcPts val="700"/>
              </a:spcBef>
              <a:buSzTx/>
              <a:buFont typeface="Arial"/>
              <a:buNone/>
              <a:defRPr b="1" sz="1800">
                <a:uFill>
                  <a:solidFill>
                    <a:srgbClr val="000000"/>
                  </a:solidFill>
                </a:uFill>
                <a:latin typeface="+mj-lt"/>
                <a:ea typeface="+mj-ea"/>
                <a:cs typeface="+mj-cs"/>
                <a:sym typeface="Helvetica"/>
              </a:defRPr>
            </a:pPr>
            <a:r>
              <a:t>Revolutionary Change and Unveiling:</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“Constant revolutionising of production,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“uninterrupted disturbance of all social conditions,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“everlasting uncertainty and agitation distinguish the bourgeois epoch from all earlier ones.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“All fixed, fast-frozen relations, with their train of ancient and venerable prejudices and opinions, are swept away,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“all new-formed ones become antiquated before they can ossify.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“All that is solid melts into air,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“all that is holy is profaned, and </a:t>
            </a:r>
          </a:p>
          <a:p>
            <a:pPr marL="216026" indent="-216026" defTabSz="288036">
              <a:spcBef>
                <a:spcPts val="700"/>
              </a:spcBef>
              <a:buSzPct val="100000"/>
              <a:buFont typeface="Arial"/>
              <a:defRPr sz="1500">
                <a:uFill>
                  <a:solidFill>
                    <a:srgbClr val="000000"/>
                  </a:solidFill>
                </a:uFill>
                <a:latin typeface="Times New Roman"/>
                <a:ea typeface="Times New Roman"/>
                <a:cs typeface="Times New Roman"/>
                <a:sym typeface="Times New Roman"/>
              </a:defRPr>
            </a:pPr>
            <a:r>
              <a:t>“man is at last compelled to face with sober senses his real conditions of life, and his relations with his kind…</a:t>
            </a:r>
          </a:p>
        </p:txBody>
      </p:sp>
      <p:sp>
        <p:nvSpPr>
          <p:cNvPr id="538" name="9:50-9:5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9:50-9:55</a:t>
            </a:r>
          </a:p>
        </p:txBody>
      </p:sp>
      <p:pic>
        <p:nvPicPr>
          <p:cNvPr id="539" name="Image" descr="Image"/>
          <p:cNvPicPr>
            <a:picLocks noChangeAspect="1"/>
          </p:cNvPicPr>
          <p:nvPr/>
        </p:nvPicPr>
        <p:blipFill>
          <a:blip r:embed="rId2">
            <a:extLst/>
          </a:blip>
          <a:stretch>
            <a:fillRect/>
          </a:stretch>
        </p:blipFill>
        <p:spPr>
          <a:xfrm>
            <a:off x="4502448" y="1267121"/>
            <a:ext cx="4347716" cy="4530011"/>
          </a:xfrm>
          <a:prstGeom prst="rect">
            <a:avLst/>
          </a:prstGeom>
          <a:ln w="12700">
            <a:miter lim="400000"/>
          </a:ln>
        </p:spPr>
      </p:pic>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1" name="Paean to the Bourgeosie III"/>
          <p:cNvSpPr txBox="1"/>
          <p:nvPr>
            <p:ph type="title" idx="4294967295"/>
          </p:nvPr>
        </p:nvSpPr>
        <p:spPr>
          <a:xfrm>
            <a:off x="457200" y="-2"/>
            <a:ext cx="8255000" cy="1270003"/>
          </a:xfrm>
          <a:prstGeom prst="rect">
            <a:avLst/>
          </a:prstGeom>
        </p:spPr>
        <p:txBody>
          <a:bodyPr lIns="45718" tIns="45718" rIns="45718" bIns="45718"/>
          <a:lstStyle>
            <a:lvl1pPr defTabSz="438911">
              <a:defRPr sz="5700">
                <a:solidFill>
                  <a:srgbClr val="000080"/>
                </a:solidFill>
                <a:uFill>
                  <a:solidFill>
                    <a:srgbClr val="000000"/>
                  </a:solidFill>
                </a:uFill>
                <a:latin typeface="Calibri"/>
                <a:ea typeface="Calibri"/>
                <a:cs typeface="Calibri"/>
                <a:sym typeface="Calibri"/>
              </a:defRPr>
            </a:lvl1pPr>
          </a:lstStyle>
          <a:p>
            <a:pPr/>
            <a:r>
              <a:t>Paean to the Bourgeosie III</a:t>
            </a:r>
          </a:p>
        </p:txBody>
      </p:sp>
      <p:sp>
        <p:nvSpPr>
          <p:cNvPr id="542" name="Globalization:…"/>
          <p:cNvSpPr txBox="1"/>
          <p:nvPr>
            <p:ph type="body" sz="half" idx="4294967295"/>
          </p:nvPr>
        </p:nvSpPr>
        <p:spPr>
          <a:xfrm>
            <a:off x="457200" y="1270000"/>
            <a:ext cx="3410437" cy="5397500"/>
          </a:xfrm>
          <a:prstGeom prst="rect">
            <a:avLst/>
          </a:prstGeom>
        </p:spPr>
        <p:txBody>
          <a:bodyPr lIns="45718" tIns="45718" rIns="45718" bIns="45718" anchor="t"/>
          <a:lstStyle/>
          <a:p>
            <a:pPr marL="0" indent="0" defTabSz="306324">
              <a:spcBef>
                <a:spcPts val="800"/>
              </a:spcBef>
              <a:buSzTx/>
              <a:buFont typeface="Arial"/>
              <a:buNone/>
              <a:defRPr b="1" sz="2000">
                <a:uFill>
                  <a:solidFill>
                    <a:srgbClr val="000000"/>
                  </a:solidFill>
                </a:uFill>
                <a:latin typeface="+mj-lt"/>
                <a:ea typeface="+mj-ea"/>
                <a:cs typeface="+mj-cs"/>
                <a:sym typeface="Helvetica"/>
              </a:defRPr>
            </a:pPr>
            <a:r>
              <a:t>Globalization:</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“The bourgeoisie has subjected the country to the rule of the towns.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“It has created enormous cities,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“has greatly increased the urban population as compared with the rural, and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“has thus rescued a considerable part of the population from the idiocy of rural life.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“Just as it has made the country dependent on the towns,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“so it has made barbarian and semi-barbarian countries dependent on the civilised ones,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“nations of peasants on nations of bourgeois, </a:t>
            </a:r>
          </a:p>
          <a:p>
            <a:pPr marL="229742" indent="-229742" defTabSz="306324">
              <a:spcBef>
                <a:spcPts val="800"/>
              </a:spcBef>
              <a:buSzPct val="100000"/>
              <a:buFont typeface="Arial"/>
              <a:defRPr sz="1600">
                <a:uFill>
                  <a:solidFill>
                    <a:srgbClr val="000000"/>
                  </a:solidFill>
                </a:uFill>
                <a:latin typeface="Times New Roman"/>
                <a:ea typeface="Times New Roman"/>
                <a:cs typeface="Times New Roman"/>
                <a:sym typeface="Times New Roman"/>
              </a:defRPr>
            </a:pPr>
            <a:r>
              <a:t>“the East on the West…</a:t>
            </a:r>
          </a:p>
        </p:txBody>
      </p:sp>
      <p:sp>
        <p:nvSpPr>
          <p:cNvPr id="543" name="9:50-9:5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9:50-9:55</a:t>
            </a:r>
          </a:p>
        </p:txBody>
      </p:sp>
      <p:pic>
        <p:nvPicPr>
          <p:cNvPr id="544" name="Image" descr="Image"/>
          <p:cNvPicPr>
            <a:picLocks noChangeAspect="1"/>
          </p:cNvPicPr>
          <p:nvPr/>
        </p:nvPicPr>
        <p:blipFill>
          <a:blip r:embed="rId2">
            <a:extLst/>
          </a:blip>
          <a:stretch>
            <a:fillRect/>
          </a:stretch>
        </p:blipFill>
        <p:spPr>
          <a:xfrm>
            <a:off x="4502448" y="1267121"/>
            <a:ext cx="4347716" cy="4530011"/>
          </a:xfrm>
          <a:prstGeom prst="rect">
            <a:avLst/>
          </a:prstGeom>
          <a:ln w="12700">
            <a:miter lim="400000"/>
          </a:ln>
        </p:spPr>
      </p:pic>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6" name="Karl Marx: Capital: Part VII: The Accumulation of Capital"/>
          <p:cNvSpPr txBox="1"/>
          <p:nvPr>
            <p:ph type="title" idx="4294967295"/>
          </p:nvPr>
        </p:nvSpPr>
        <p:spPr>
          <a:xfrm>
            <a:off x="277663" y="-2"/>
            <a:ext cx="8572501" cy="1267126"/>
          </a:xfrm>
          <a:prstGeom prst="rect">
            <a:avLst/>
          </a:prstGeom>
        </p:spPr>
        <p:txBody>
          <a:bodyPr lIns="45718" tIns="45718" rIns="45718" bIns="45718"/>
          <a:lstStyle>
            <a:lvl1pPr defTabSz="288036">
              <a:defRPr sz="3700">
                <a:uFill>
                  <a:solidFill>
                    <a:srgbClr val="000000"/>
                  </a:solidFill>
                </a:uFill>
              </a:defRPr>
            </a:lvl1pPr>
          </a:lstStyle>
          <a:p>
            <a:pPr/>
            <a:r>
              <a:t>Karl Marx: Capital: Part VII: The Accumulation of Capital</a:t>
            </a:r>
          </a:p>
        </p:txBody>
      </p:sp>
      <p:sp>
        <p:nvSpPr>
          <p:cNvPr id="547" name="This is where the book starts to sing—to me. What I got out of chapter 23:…"/>
          <p:cNvSpPr txBox="1"/>
          <p:nvPr>
            <p:ph type="body" idx="4294967295"/>
          </p:nvPr>
        </p:nvSpPr>
        <p:spPr>
          <a:xfrm>
            <a:off x="277663" y="1267121"/>
            <a:ext cx="8572501" cy="5397503"/>
          </a:xfrm>
          <a:prstGeom prst="rect">
            <a:avLst/>
          </a:prstGeom>
        </p:spPr>
        <p:txBody>
          <a:bodyPr lIns="45718" tIns="45718" rIns="45718" bIns="45718" anchor="t"/>
          <a:lstStyle/>
          <a:p>
            <a:pPr marL="0" indent="0" defTabSz="402336">
              <a:spcBef>
                <a:spcPts val="1000"/>
              </a:spcBef>
              <a:buSzTx/>
              <a:buFont typeface="Arial"/>
              <a:buNone/>
              <a:defRPr sz="2100">
                <a:uFill>
                  <a:solidFill>
                    <a:srgbClr val="000000"/>
                  </a:solidFill>
                </a:uFill>
                <a:latin typeface="Times New Roman"/>
                <a:ea typeface="Times New Roman"/>
                <a:cs typeface="Times New Roman"/>
                <a:sym typeface="Times New Roman"/>
              </a:defRPr>
            </a:pPr>
            <a:r>
              <a:t>This is where the book starts to sing—to me. What I got out of chapter 23:</a:t>
            </a:r>
          </a:p>
          <a:p>
            <a:pPr marL="21175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To quote from the </a:t>
            </a:r>
            <a:r>
              <a:rPr i="1"/>
              <a:t>Communist Manifesto</a:t>
            </a:r>
            <a:r>
              <a:t>, “the executive of the modern state is a committee for managing the affairs of the </a:t>
            </a:r>
            <a:r>
              <a:rPr i="1"/>
              <a:t>business class</a:t>
            </a:r>
            <a:r>
              <a:t>.” Wealth speaks loudly, and influences the government to arrange things for the convenience of wealth—to keep wages low, and workers available. Marx quotes a protest from </a:t>
            </a:r>
            <a:r>
              <a:rPr i="1"/>
              <a:t>The Times</a:t>
            </a:r>
            <a:r>
              <a:t> of London against the demands of capital in 1863:</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“Mr. Edmund Potter is so impressed with the exceptional and supreme importance of the cotton masters that, in order to preserve this class and perpetuate their profession, he would keep half a million of the labouring class confined in a great moral workhouse against their will.… We must confess that we do not think it ‘worth while,’ or even possible, to keep the human machinery in order—that is to shut it up and keep it oiled till it is wanted. Human machinery will rust under inaction, oil and rub it as you may. Moreover, the human machinery will, as we have just seen, get the steam up of its own accord, and burst or run amuck…”</a:t>
            </a: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9" name="“Alienation”"/>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“Alienation”</a:t>
            </a:r>
          </a:p>
        </p:txBody>
      </p:sp>
      <p:sp>
        <p:nvSpPr>
          <p:cNvPr id="550" name="Capital is made up of what the workers produce:…"/>
          <p:cNvSpPr txBox="1"/>
          <p:nvPr>
            <p:ph type="body" idx="4294967295"/>
          </p:nvPr>
        </p:nvSpPr>
        <p:spPr>
          <a:xfrm>
            <a:off x="277663" y="1267121"/>
            <a:ext cx="8572501" cy="5242450"/>
          </a:xfrm>
          <a:prstGeom prst="rect">
            <a:avLst/>
          </a:prstGeom>
        </p:spPr>
        <p:txBody>
          <a:bodyPr lIns="45718" tIns="45718" rIns="45718" bIns="45718" anchor="t"/>
          <a:lstStyle/>
          <a:p>
            <a:pPr marL="0" indent="0" defTabSz="379474">
              <a:spcBef>
                <a:spcPts val="900"/>
              </a:spcBef>
              <a:buSzTx/>
              <a:buFont typeface="Arial"/>
              <a:buNone/>
              <a:defRPr sz="1900">
                <a:uFill>
                  <a:solidFill>
                    <a:srgbClr val="000000"/>
                  </a:solidFill>
                </a:uFill>
                <a:latin typeface="Times New Roman"/>
                <a:ea typeface="Times New Roman"/>
                <a:cs typeface="Times New Roman"/>
                <a:sym typeface="Times New Roman"/>
              </a:defRPr>
            </a:pPr>
            <a:r>
              <a:t>Capital is made up of what the workers produce:</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But what the workers produce then does not advance their interests or make them happy…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Instead, what the workers have produced somehow escapes from human control…</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It then imposes itself on people, and bosses them around…</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Note: it’s not that capital transfers human freedom and flourishing from the workers to the capitalists:</a:t>
            </a:r>
          </a:p>
          <a:p>
            <a:pPr lvl="1" marL="51595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The capitalists have to act like capitalists—push wages down, speedup the line, and reinvest their profits</a:t>
            </a:r>
          </a:p>
          <a:p>
            <a:pPr lvl="1" marL="51595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If they don’t? They become uncompetitive go bankrupt, and become workers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This is Marx’s theory of “alienation”—what one has made then remakes you</a:t>
            </a:r>
          </a:p>
          <a:p>
            <a:pPr lvl="1" marL="51595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“Here in America, everyone watches television. In Soviet Russia, television watches you!”</a:t>
            </a: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2" name="Accumulate, Accumulate!"/>
          <p:cNvSpPr txBox="1"/>
          <p:nvPr>
            <p:ph type="title" idx="4294967295"/>
          </p:nvPr>
        </p:nvSpPr>
        <p:spPr>
          <a:xfrm>
            <a:off x="277663" y="-2"/>
            <a:ext cx="8572501" cy="1267126"/>
          </a:xfrm>
          <a:prstGeom prst="rect">
            <a:avLst/>
          </a:prstGeom>
        </p:spPr>
        <p:txBody>
          <a:bodyPr lIns="45718" tIns="45718" rIns="45718" bIns="45718"/>
          <a:lstStyle>
            <a:lvl1pPr defTabSz="416051">
              <a:defRPr sz="5400">
                <a:uFill>
                  <a:solidFill>
                    <a:srgbClr val="000000"/>
                  </a:solidFill>
                </a:uFill>
              </a:defRPr>
            </a:lvl1pPr>
          </a:lstStyle>
          <a:p>
            <a:pPr/>
            <a:r>
              <a:t>Accumulate, Accumulate!</a:t>
            </a:r>
          </a:p>
        </p:txBody>
      </p:sp>
      <p:sp>
        <p:nvSpPr>
          <p:cNvPr id="553" name="A capitalist market economy is driven to invest and reinvest to boost the economy’s capital stock:…"/>
          <p:cNvSpPr txBox="1"/>
          <p:nvPr>
            <p:ph type="body" idx="4294967295"/>
          </p:nvPr>
        </p:nvSpPr>
        <p:spPr>
          <a:xfrm>
            <a:off x="277663" y="1267121"/>
            <a:ext cx="8572501" cy="5242450"/>
          </a:xfrm>
          <a:prstGeom prst="rect">
            <a:avLst/>
          </a:prstGeom>
        </p:spPr>
        <p:txBody>
          <a:bodyPr lIns="45718" tIns="45718" rIns="45718" bIns="45718" anchor="t"/>
          <a:lstStyle/>
          <a:p>
            <a:pPr marL="0" indent="0" defTabSz="324611">
              <a:spcBef>
                <a:spcPts val="800"/>
              </a:spcBef>
              <a:buSzTx/>
              <a:buFont typeface="Arial"/>
              <a:buNone/>
              <a:defRPr sz="1700">
                <a:uFill>
                  <a:solidFill>
                    <a:srgbClr val="000000"/>
                  </a:solidFill>
                </a:uFill>
                <a:latin typeface="Times New Roman"/>
                <a:ea typeface="Times New Roman"/>
                <a:cs typeface="Times New Roman"/>
                <a:sym typeface="Times New Roman"/>
              </a:defRPr>
            </a:pPr>
            <a:r>
              <a:t>A capitalist market economy is driven to invest and reinvest to boost the economy’s capital stock:</a:t>
            </a:r>
          </a:p>
          <a:p>
            <a:pPr marL="170848" indent="-170848" defTabSz="324611">
              <a:spcBef>
                <a:spcPts val="800"/>
              </a:spcBef>
              <a:buSzPct val="100000"/>
              <a:defRPr sz="1700">
                <a:uFill>
                  <a:solidFill>
                    <a:srgbClr val="000000"/>
                  </a:solidFill>
                </a:uFill>
                <a:latin typeface="Times New Roman"/>
                <a:ea typeface="Times New Roman"/>
                <a:cs typeface="Times New Roman"/>
                <a:sym typeface="Times New Roman"/>
              </a:defRPr>
            </a:pPr>
            <a:r>
              <a:t>“Accumulation for the sake of accumulation, production for the sake of production: this was the formula in which classical economics expressed the historical mission of the bourgeoisie in the period of its domination. Not for one instant did it deceive itself over the nature of wealth’s birth-pangs. But what use is it to lament a historical necessity? If, in the eyes of classical economics, the proletarian is merely a machine for the production of surplus-value, the capitalist too is merely a machine for the transformation of this surplus-value into surplus capital…”</a:t>
            </a:r>
          </a:p>
          <a:p>
            <a:pPr marL="170848" indent="-170848" defTabSz="324611">
              <a:spcBef>
                <a:spcPts val="800"/>
              </a:spcBef>
              <a:buSzPct val="100000"/>
              <a:defRPr sz="1700">
                <a:uFill>
                  <a:solidFill>
                    <a:srgbClr val="000000"/>
                  </a:solidFill>
                </a:uFill>
                <a:latin typeface="Times New Roman"/>
                <a:ea typeface="Times New Roman"/>
                <a:cs typeface="Times New Roman"/>
                <a:sym typeface="Times New Roman"/>
              </a:defRPr>
            </a:pPr>
          </a:p>
          <a:p>
            <a:pPr marL="0" indent="0" defTabSz="324611">
              <a:spcBef>
                <a:spcPts val="800"/>
              </a:spcBef>
              <a:buSzTx/>
              <a:buFont typeface="Arial"/>
              <a:buNone/>
              <a:defRPr sz="1700">
                <a:uFill>
                  <a:solidFill>
                    <a:srgbClr val="000000"/>
                  </a:solidFill>
                </a:uFill>
                <a:latin typeface="Times New Roman"/>
                <a:ea typeface="Times New Roman"/>
                <a:cs typeface="Times New Roman"/>
                <a:sym typeface="Times New Roman"/>
              </a:defRPr>
            </a:pPr>
            <a:r>
              <a:t>A capitalist market economy is driven to become more capital intensive:</a:t>
            </a:r>
          </a:p>
          <a:p>
            <a:pPr marL="170848" indent="-170848" defTabSz="324611">
              <a:spcBef>
                <a:spcPts val="800"/>
              </a:spcBef>
              <a:buSzPct val="100000"/>
              <a:defRPr sz="1700">
                <a:uFill>
                  <a:solidFill>
                    <a:srgbClr val="000000"/>
                  </a:solidFill>
                </a:uFill>
                <a:latin typeface="Times New Roman"/>
                <a:ea typeface="Times New Roman"/>
                <a:cs typeface="Times New Roman"/>
                <a:sym typeface="Times New Roman"/>
              </a:defRPr>
            </a:pPr>
            <a:r>
              <a:t>“The law of the progressive growth of the constant part of capital in comparison with the variable part is confirmed at every step … by the comparative analysis of the prices of commodities, whether we compare different economic epochs or different nations in the same epoch. The relative magnitude of the part of the price which represents the value of the means of production, or the constant part of the capital, is in direct proportion to the progress of accumulation, whereas the relative magnitude of the other part of the price, which represents the variable part of the capital, or the payment made for labour, is in inverse proportion to the progress of accumulation…”</a:t>
            </a:r>
          </a:p>
        </p:txBody>
      </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5" name="Invention and Innovation Deskill Workers, and Put Downward Pressure on the Demand for Labor"/>
          <p:cNvSpPr txBox="1"/>
          <p:nvPr>
            <p:ph type="title" idx="4294967295"/>
          </p:nvPr>
        </p:nvSpPr>
        <p:spPr>
          <a:xfrm>
            <a:off x="277663" y="-2"/>
            <a:ext cx="8572501" cy="1267126"/>
          </a:xfrm>
          <a:prstGeom prst="rect">
            <a:avLst/>
          </a:prstGeom>
        </p:spPr>
        <p:txBody>
          <a:bodyPr lIns="45718" tIns="45718" rIns="45718" bIns="45718"/>
          <a:lstStyle>
            <a:lvl1pPr defTabSz="214884">
              <a:defRPr sz="2800">
                <a:uFill>
                  <a:solidFill>
                    <a:srgbClr val="000000"/>
                  </a:solidFill>
                </a:uFill>
              </a:defRPr>
            </a:lvl1pPr>
          </a:lstStyle>
          <a:p>
            <a:pPr/>
            <a:r>
              <a:t>Invention and Innovation Deskill Workers, and Put Downward Pressure on the Demand for Labor</a:t>
            </a:r>
          </a:p>
        </p:txBody>
      </p:sp>
      <p:sp>
        <p:nvSpPr>
          <p:cNvPr id="556" name="Marx believes that machinery is not a complement to but a substitute for labor:…"/>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a:uFill>
                  <a:solidFill>
                    <a:srgbClr val="000000"/>
                  </a:solidFill>
                </a:uFill>
                <a:latin typeface="Times New Roman"/>
                <a:ea typeface="Times New Roman"/>
                <a:cs typeface="Times New Roman"/>
                <a:sym typeface="Times New Roman"/>
              </a:defRPr>
            </a:pPr>
            <a:r>
              <a:t>Marx believes that machinery is not a complement to but a substitute for labor: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“Since the demand for labour is determined not by the extent of the total capital but by its variable constituent alone, that demand falls progressively with the growth of the total capital, instead of rising in proportion to it, as was previously assumed….</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“[Capital] produces indeed in direct relation with its own energy and extent, a relatively redundant working population, i.e. a population which is superfluous to capital’s average requirements for its own valorization, and is therefore a surplus population….</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working population therefore produces both the accumulation of capital and the means by which it is itself made relatively superfluous…”</a:t>
            </a:r>
          </a:p>
        </p:txBody>
      </p:sp>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8" name="The “Industrial Reserve Army” of the Non-Employed"/>
          <p:cNvSpPr txBox="1"/>
          <p:nvPr>
            <p:ph type="title" idx="4294967295"/>
          </p:nvPr>
        </p:nvSpPr>
        <p:spPr>
          <a:xfrm>
            <a:off x="277663" y="-2"/>
            <a:ext cx="8572501" cy="1267126"/>
          </a:xfrm>
          <a:prstGeom prst="rect">
            <a:avLst/>
          </a:prstGeom>
        </p:spPr>
        <p:txBody>
          <a:bodyPr lIns="45718" tIns="45718" rIns="45718" bIns="45718"/>
          <a:lstStyle>
            <a:lvl1pPr defTabSz="288036">
              <a:defRPr sz="3700">
                <a:uFill>
                  <a:solidFill>
                    <a:srgbClr val="000000"/>
                  </a:solidFill>
                </a:uFill>
              </a:defRPr>
            </a:lvl1pPr>
          </a:lstStyle>
          <a:p>
            <a:pPr/>
            <a:r>
              <a:t>The “Industrial Reserve Army” of the Non-Employed</a:t>
            </a:r>
          </a:p>
        </p:txBody>
      </p:sp>
      <p:sp>
        <p:nvSpPr>
          <p:cNvPr id="559" name="For Marx, it is inconceivable that there might be a permanent, durable increase in the average wage level:…"/>
          <p:cNvSpPr txBox="1"/>
          <p:nvPr>
            <p:ph type="body" idx="4294967295"/>
          </p:nvPr>
        </p:nvSpPr>
        <p:spPr>
          <a:xfrm>
            <a:off x="277663" y="1267122"/>
            <a:ext cx="8572501" cy="5123944"/>
          </a:xfrm>
          <a:prstGeom prst="rect">
            <a:avLst/>
          </a:prstGeom>
        </p:spPr>
        <p:txBody>
          <a:bodyPr lIns="45718" tIns="45718" rIns="45718" bIns="45718" anchor="t"/>
          <a:lstStyle/>
          <a:p>
            <a:pPr marL="0" indent="0" defTabSz="457200">
              <a:spcBef>
                <a:spcPts val="1200"/>
              </a:spcBef>
              <a:buSzTx/>
              <a:buFont typeface="Arial"/>
              <a:buNone/>
              <a:defRPr>
                <a:uFill>
                  <a:solidFill>
                    <a:srgbClr val="000000"/>
                  </a:solidFill>
                </a:uFill>
                <a:latin typeface="Times New Roman"/>
                <a:ea typeface="Times New Roman"/>
                <a:cs typeface="Times New Roman"/>
                <a:sym typeface="Times New Roman"/>
              </a:defRPr>
            </a:pPr>
            <a:r>
              <a:t>For Marx, it is inconceivable that there might be a permanent, durable increase in the average wage level:</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industrial reserve army, during the periods of stagnation and average prosperity, weighs down the active army of workers; during the periods of over-production and feverish activity, it puts a curb on their pretensions. The relative surplus population is therefore the background against which the law of the demand and supply of labour does its work. It confines the field of action of this law to the limits absolutely convenient to capital’s drive to exploit and dominate the workers…” </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Note that the century and a half after Marx wrote saw wages multiply tenfold in the Global North world economy core.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There is something wrong with the argument…</a:t>
            </a:r>
          </a:p>
        </p:txBody>
      </p:sp>
      <p:sp>
        <p:nvSpPr>
          <p:cNvPr id="560" name="November 12, 2019"/>
          <p:cNvSpPr txBox="1"/>
          <p:nvPr/>
        </p:nvSpPr>
        <p:spPr>
          <a:xfrm>
            <a:off x="-1" y="6509570"/>
            <a:ext cx="1963467"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November 12, 2019</a:t>
            </a:r>
          </a:p>
        </p:txBody>
      </p:sp>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2" name="Forest of Outstretched Arms…"/>
          <p:cNvSpPr txBox="1"/>
          <p:nvPr>
            <p:ph type="title" idx="4294967295"/>
          </p:nvPr>
        </p:nvSpPr>
        <p:spPr>
          <a:xfrm>
            <a:off x="277663" y="-2"/>
            <a:ext cx="8572501" cy="1267126"/>
          </a:xfrm>
          <a:prstGeom prst="rect">
            <a:avLst/>
          </a:prstGeom>
        </p:spPr>
        <p:txBody>
          <a:bodyPr lIns="45718" tIns="45718" rIns="45718" bIns="45718"/>
          <a:lstStyle>
            <a:lvl1pPr defTabSz="347472">
              <a:defRPr sz="4500">
                <a:uFill>
                  <a:solidFill>
                    <a:srgbClr val="000000"/>
                  </a:solidFill>
                </a:uFill>
              </a:defRPr>
            </a:lvl1pPr>
          </a:lstStyle>
          <a:p>
            <a:pPr/>
            <a:r>
              <a:t>Forest of Outstretched Arms…</a:t>
            </a:r>
          </a:p>
        </p:txBody>
      </p:sp>
      <p:sp>
        <p:nvSpPr>
          <p:cNvPr id="563" name="In fact, for Marx it is inconceivable the average wage level will stay above bare subsistence:…"/>
          <p:cNvSpPr txBox="1"/>
          <p:nvPr>
            <p:ph type="body" idx="4294967295"/>
          </p:nvPr>
        </p:nvSpPr>
        <p:spPr>
          <a:xfrm>
            <a:off x="277663" y="1267122"/>
            <a:ext cx="8572501" cy="5123944"/>
          </a:xfrm>
          <a:prstGeom prst="rect">
            <a:avLst/>
          </a:prstGeom>
        </p:spPr>
        <p:txBody>
          <a:bodyPr lIns="45718" tIns="45718" rIns="45718" bIns="45718" anchor="t"/>
          <a:lstStyle/>
          <a:p>
            <a:pPr marL="0" indent="0" defTabSz="365759">
              <a:spcBef>
                <a:spcPts val="900"/>
              </a:spcBef>
              <a:buSzTx/>
              <a:buFont typeface="Arial"/>
              <a:buNone/>
              <a:defRPr sz="1900">
                <a:uFill>
                  <a:solidFill>
                    <a:srgbClr val="000000"/>
                  </a:solidFill>
                </a:uFill>
                <a:latin typeface="Times New Roman"/>
                <a:ea typeface="Times New Roman"/>
                <a:cs typeface="Times New Roman"/>
                <a:sym typeface="Times New Roman"/>
              </a:defRPr>
            </a:pPr>
            <a:r>
              <a:t>In fact, for Marx it is inconceivable the average wage level will stay above bare subsistence:</a:t>
            </a:r>
          </a:p>
          <a:p>
            <a:pPr marL="192505" indent="-192505" defTabSz="365759">
              <a:spcBef>
                <a:spcPts val="900"/>
              </a:spcBef>
              <a:buSzPct val="100000"/>
              <a:defRPr sz="1900">
                <a:uFill>
                  <a:solidFill>
                    <a:srgbClr val="000000"/>
                  </a:solidFill>
                </a:uFill>
                <a:latin typeface="Times New Roman"/>
                <a:ea typeface="Times New Roman"/>
                <a:cs typeface="Times New Roman"/>
                <a:sym typeface="Times New Roman"/>
              </a:defRPr>
            </a:pPr>
            <a:r>
              <a:t>Karl Marx:</a:t>
            </a:r>
          </a:p>
          <a:p>
            <a:pPr lvl="1" marL="497305" indent="-192505" defTabSz="365759">
              <a:spcBef>
                <a:spcPts val="900"/>
              </a:spcBef>
              <a:buSzPct val="100000"/>
              <a:defRPr sz="1900">
                <a:uFill>
                  <a:solidFill>
                    <a:srgbClr val="000000"/>
                  </a:solidFill>
                </a:uFill>
                <a:latin typeface="Times New Roman"/>
                <a:ea typeface="Times New Roman"/>
                <a:cs typeface="Times New Roman"/>
                <a:sym typeface="Times New Roman"/>
              </a:defRPr>
            </a:pPr>
            <a:r>
              <a:t>“The most diverse machines are now applied to the manufacture of the machines themselves…. The labourers employed in machine factories can but play the role of very stupid machines alongside of the highly ingenious machines…. To sum up: the more productive capital grows, the more it extends the division of labour and the application of machinery; the more the division of labour and the application of machinery extend, the more does competition extend among the workers, the more do their wages shrink together…. A mass of small business men and of people living upon the interest of their capitals is precipitated into the ranks of the working class…. Thus the forest of outstretched arms, begging for work, grows ever thicker, while the arms themselves grow every leaner…” </a:t>
            </a:r>
          </a:p>
          <a:p>
            <a:pPr marL="192505" indent="-192505" defTabSz="365759">
              <a:spcBef>
                <a:spcPts val="900"/>
              </a:spcBef>
              <a:buSzPct val="100000"/>
              <a:defRPr sz="1900">
                <a:uFill>
                  <a:solidFill>
                    <a:srgbClr val="000000"/>
                  </a:solidFill>
                </a:uFill>
                <a:latin typeface="Times New Roman"/>
                <a:ea typeface="Times New Roman"/>
                <a:cs typeface="Times New Roman"/>
                <a:sym typeface="Times New Roman"/>
              </a:defRPr>
            </a:pPr>
            <a:r>
              <a:t>Note that the century and a half after Marx wrote saw wages multiply tenfold in the Global North world economy core.</a:t>
            </a:r>
          </a:p>
          <a:p>
            <a:pPr marL="192505" indent="-192505" defTabSz="365759">
              <a:spcBef>
                <a:spcPts val="900"/>
              </a:spcBef>
              <a:buSzPct val="100000"/>
              <a:defRPr sz="1900">
                <a:uFill>
                  <a:solidFill>
                    <a:srgbClr val="000000"/>
                  </a:solidFill>
                </a:uFill>
                <a:latin typeface="Times New Roman"/>
                <a:ea typeface="Times New Roman"/>
                <a:cs typeface="Times New Roman"/>
                <a:sym typeface="Times New Roman"/>
              </a:defRPr>
            </a:pPr>
            <a:r>
              <a:t>There is something wrong with the argument…</a:t>
            </a:r>
          </a:p>
        </p:txBody>
      </p:sp>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5" name="Karl Marx: Summing Up"/>
          <p:cNvSpPr txBox="1"/>
          <p:nvPr>
            <p:ph type="title" idx="4294967295"/>
          </p:nvPr>
        </p:nvSpPr>
        <p:spPr>
          <a:xfrm>
            <a:off x="277663" y="-2"/>
            <a:ext cx="8572501" cy="1267126"/>
          </a:xfrm>
          <a:prstGeom prst="rect">
            <a:avLst/>
          </a:prstGeom>
        </p:spPr>
        <p:txBody>
          <a:bodyPr lIns="45718" tIns="45718" rIns="45718" bIns="45718"/>
          <a:lstStyle>
            <a:lvl1pPr defTabSz="448055">
              <a:defRPr sz="5800">
                <a:uFill>
                  <a:solidFill>
                    <a:srgbClr val="000000"/>
                  </a:solidFill>
                </a:uFill>
              </a:defRPr>
            </a:lvl1pPr>
          </a:lstStyle>
          <a:p>
            <a:pPr/>
            <a:r>
              <a:t>Karl Marx: Summing Up</a:t>
            </a:r>
          </a:p>
        </p:txBody>
      </p:sp>
      <p:sp>
        <p:nvSpPr>
          <p:cNvPr id="566" name="Marx and His Vision:…"/>
          <p:cNvSpPr txBox="1"/>
          <p:nvPr>
            <p:ph type="body" idx="4294967295"/>
          </p:nvPr>
        </p:nvSpPr>
        <p:spPr>
          <a:xfrm>
            <a:off x="277663" y="1267122"/>
            <a:ext cx="8572501" cy="5123944"/>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Times New Roman"/>
                <a:ea typeface="Times New Roman"/>
                <a:cs typeface="Times New Roman"/>
                <a:sym typeface="Times New Roman"/>
              </a:defRPr>
            </a:pPr>
            <a:r>
              <a:t>Marx and His Vision</a:t>
            </a:r>
            <a:r>
              <a:rPr b="0"/>
              <a: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Marx’s vision: utopia is now, thanks to the epoch of the </a:t>
            </a:r>
            <a:r>
              <a:rPr i="1"/>
              <a:t>bourgeoisie</a:t>
            </a:r>
            <a:r>
              <a:t>, within our grasp</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But the </a:t>
            </a:r>
            <a:r>
              <a:rPr i="1"/>
              <a:t>bourgeoisie </a:t>
            </a:r>
            <a:r>
              <a:t>that has performed this historic task is now the major obstacle to utopia</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Marxist movement: really-existing-socialism 1917-1991 not the brightest light on humanity’s tree of good ideas…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Marx’s three-stage trajectory: philosopher/analyst/economist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Marx’s three intellectual faces: prophet, political analyst, economist:</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 the prophet… unhelpful for this world (New Jerusalem)</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 the organizer and analyst… largely wrong (capitalism stripping away the veil of illusion; ruling class will never moderate the system; factory and workers solidarity as the future)</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Marx the economist… wrong and right</a:t>
            </a: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8" name="Karl Marx the Economist"/>
          <p:cNvSpPr txBox="1"/>
          <p:nvPr>
            <p:ph type="title" idx="4294967295"/>
          </p:nvPr>
        </p:nvSpPr>
        <p:spPr>
          <a:xfrm>
            <a:off x="277663" y="-2"/>
            <a:ext cx="8572501" cy="1267126"/>
          </a:xfrm>
          <a:prstGeom prst="rect">
            <a:avLst/>
          </a:prstGeom>
        </p:spPr>
        <p:txBody>
          <a:bodyPr lIns="45718" tIns="45718" rIns="45718" bIns="45718"/>
          <a:lstStyle>
            <a:lvl1pPr defTabSz="429768">
              <a:defRPr>
                <a:uFill>
                  <a:solidFill>
                    <a:srgbClr val="000000"/>
                  </a:solidFill>
                </a:uFill>
              </a:defRPr>
            </a:lvl1pPr>
          </a:lstStyle>
          <a:p>
            <a:pPr/>
            <a:r>
              <a:t>Karl Marx the Economist</a:t>
            </a:r>
          </a:p>
        </p:txBody>
      </p:sp>
      <p:sp>
        <p:nvSpPr>
          <p:cNvPr id="569" name="The Good:…"/>
          <p:cNvSpPr txBox="1"/>
          <p:nvPr>
            <p:ph type="body" idx="4294967295"/>
          </p:nvPr>
        </p:nvSpPr>
        <p:spPr>
          <a:xfrm>
            <a:off x="277663" y="1267122"/>
            <a:ext cx="8572501" cy="5123944"/>
          </a:xfrm>
          <a:prstGeom prst="rect">
            <a:avLst/>
          </a:prstGeom>
        </p:spPr>
        <p:txBody>
          <a:bodyPr lIns="45718" tIns="45718" rIns="45718" bIns="45718" anchor="t"/>
          <a:lstStyle/>
          <a:p>
            <a:pPr marL="0" indent="0" defTabSz="329184">
              <a:spcBef>
                <a:spcPts val="800"/>
              </a:spcBef>
              <a:buSzTx/>
              <a:buFont typeface="Arial"/>
              <a:buNone/>
              <a:defRPr b="1" sz="1700">
                <a:uFill>
                  <a:solidFill>
                    <a:srgbClr val="000000"/>
                  </a:solidFill>
                </a:uFill>
                <a:latin typeface="Times New Roman"/>
                <a:ea typeface="Times New Roman"/>
                <a:cs typeface="Times New Roman"/>
                <a:sym typeface="Times New Roman"/>
              </a:defRPr>
            </a:pPr>
            <a:r>
              <a:t>The Good:</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Three:</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Fever-fits of financial crisis and business cycle</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Among the first to understand how transformative the Industrial Revolution would be</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Very insightful about the history of industrialization</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Marx’s genius responsible for the good</a:t>
            </a:r>
          </a:p>
          <a:p>
            <a:pPr marL="0" indent="0" defTabSz="329184">
              <a:spcBef>
                <a:spcPts val="800"/>
              </a:spcBef>
              <a:buSzTx/>
              <a:buFont typeface="Arial"/>
              <a:buNone/>
              <a:defRPr sz="1700">
                <a:uFill>
                  <a:solidFill>
                    <a:srgbClr val="000000"/>
                  </a:solidFill>
                </a:uFill>
                <a:latin typeface="Times New Roman"/>
                <a:ea typeface="Times New Roman"/>
                <a:cs typeface="Times New Roman"/>
                <a:sym typeface="Times New Roman"/>
              </a:defRPr>
            </a:pPr>
          </a:p>
          <a:p>
            <a:pPr marL="0" indent="0" defTabSz="329184">
              <a:spcBef>
                <a:spcPts val="800"/>
              </a:spcBef>
              <a:buSzTx/>
              <a:buFont typeface="Arial"/>
              <a:buNone/>
              <a:defRPr b="1" sz="1700">
                <a:uFill>
                  <a:solidFill>
                    <a:srgbClr val="000000"/>
                  </a:solidFill>
                </a:uFill>
                <a:latin typeface="Times New Roman"/>
                <a:ea typeface="Times New Roman"/>
                <a:cs typeface="Times New Roman"/>
                <a:sym typeface="Times New Roman"/>
              </a:defRPr>
            </a:pPr>
            <a:r>
              <a:t>The Bad:</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Also three:</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Capital always a substitute for labor</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Markets as always a source of mystification and oppression</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Market economy cannot deliver a good division of income</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Hegel, Manchester, the (inherited from Ricardo) Labor Theory of Value, and stubbornness responsible for the bad</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Edward Bellamy: Looking Backward"/>
          <p:cNvSpPr txBox="1"/>
          <p:nvPr>
            <p:ph type="title" idx="4294967295"/>
          </p:nvPr>
        </p:nvSpPr>
        <p:spPr>
          <a:xfrm>
            <a:off x="277663" y="-3"/>
            <a:ext cx="8572501" cy="1267128"/>
          </a:xfrm>
          <a:prstGeom prst="rect">
            <a:avLst/>
          </a:prstGeom>
        </p:spPr>
        <p:txBody>
          <a:bodyPr lIns="45718" tIns="45718" rIns="45718" bIns="45718"/>
          <a:lstStyle/>
          <a:p>
            <a:pPr defTabSz="292606">
              <a:defRPr sz="3800">
                <a:uFill>
                  <a:solidFill>
                    <a:srgbClr val="000000"/>
                  </a:solidFill>
                </a:uFill>
              </a:defRPr>
            </a:pPr>
            <a:r>
              <a:t>Edward Bellamy: </a:t>
            </a:r>
            <a:r>
              <a:rPr i="1"/>
              <a:t>Looking Backward</a:t>
            </a:r>
          </a:p>
        </p:txBody>
      </p:sp>
      <p:sp>
        <p:nvSpPr>
          <p:cNvPr id="90" name="Edward Bellamy: Looking Backward &lt;https://delong.typepad.com/files/bellamy-backward.pdf&gt;: Perhaps the third best-selling novel of the 19th century in the United States…"/>
          <p:cNvSpPr txBox="1"/>
          <p:nvPr>
            <p:ph type="body" sz="half" idx="4294967295"/>
          </p:nvPr>
        </p:nvSpPr>
        <p:spPr>
          <a:xfrm>
            <a:off x="277663" y="1267120"/>
            <a:ext cx="4545065" cy="5397505"/>
          </a:xfrm>
          <a:prstGeom prst="rect">
            <a:avLst/>
          </a:prstGeom>
        </p:spPr>
        <p:txBody>
          <a:bodyPr lIns="45718" tIns="45718" rIns="45718" bIns="45718" anchor="t"/>
          <a:lstStyle/>
          <a:p>
            <a:pPr marL="0" indent="0" defTabSz="288036">
              <a:spcBef>
                <a:spcPts val="700"/>
              </a:spcBef>
              <a:buSzTx/>
              <a:buFont typeface="Arial"/>
              <a:buNone/>
              <a:defRPr b="1" sz="1500">
                <a:uFill>
                  <a:solidFill>
                    <a:srgbClr val="000000"/>
                  </a:solidFill>
                </a:uFill>
                <a:latin typeface="+mj-lt"/>
                <a:ea typeface="+mj-ea"/>
                <a:cs typeface="+mj-cs"/>
                <a:sym typeface="Helvetica"/>
              </a:defRPr>
            </a:pPr>
            <a:r>
              <a:t>Edward Bellamy:</a:t>
            </a:r>
            <a:r>
              <a:rPr i="1"/>
              <a:t> Looking Backward </a:t>
            </a:r>
            <a:r>
              <a:t>&lt;</a:t>
            </a:r>
            <a:r>
              <a:rPr u="sng">
                <a:solidFill>
                  <a:srgbClr val="0000FF"/>
                </a:solidFill>
                <a:uFill>
                  <a:solidFill>
                    <a:srgbClr val="0000FF"/>
                  </a:solidFill>
                </a:uFill>
                <a:hlinkClick r:id="rId2" invalidUrl="" action="" tgtFrame="" tooltip="" history="1" highlightClick="0" endSnd="0"/>
              </a:rPr>
              <a:t>https://delong.typepad.com/files/bellamy-backward.pdf</a:t>
            </a:r>
            <a:r>
              <a:t>&gt;: Perhaps the third best-selling novel of the 19th century in the United States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2000 is a utopia…</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narrator is carried forward in time from 1887-2000 by an implausible plot device:</a:t>
            </a:r>
          </a:p>
          <a:p>
            <a:pPr lvl="1" marL="391625"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‘“This is the tenth day of September in the year 2000, and you have slept exactly one hundred and thirteen years, three months, and eleven days…”’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He then wanders around, looking at the utopia of 2000…</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opening:</a:t>
            </a:r>
          </a:p>
          <a:p>
            <a:pPr lvl="1" marL="391625"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‘“How could I live without service to the world?” you ask…. The answer is that my great-grandfather had accumulated a sum of money on which his descendants had ever since…. The sum had been originally by no means large. It was, in fact, much larger now that three generations had been supported upon it in idleness, than it was at first…’</a:t>
            </a:r>
          </a:p>
        </p:txBody>
      </p:sp>
      <p:pic>
        <p:nvPicPr>
          <p:cNvPr id="91" name="Image" descr="Image"/>
          <p:cNvPicPr>
            <a:picLocks noChangeAspect="1"/>
          </p:cNvPicPr>
          <p:nvPr/>
        </p:nvPicPr>
        <p:blipFill>
          <a:blip r:embed="rId3">
            <a:extLst/>
          </a:blip>
          <a:stretch>
            <a:fillRect/>
          </a:stretch>
        </p:blipFill>
        <p:spPr>
          <a:xfrm>
            <a:off x="4822726" y="1267121"/>
            <a:ext cx="4027440" cy="5397504"/>
          </a:xfrm>
          <a:prstGeom prst="rect">
            <a:avLst/>
          </a:prstGeom>
          <a:ln w="12700">
            <a:miter lim="400000"/>
          </a:ln>
        </p:spPr>
      </p:pic>
    </p:spTree>
  </p:cSld>
  <p:clrMapOvr>
    <a:masterClrMapping/>
  </p:clrMapOvr>
  <p:transition xmlns:p14="http://schemas.microsoft.com/office/powerpoint/2010/main" spd="med" advClick="1"/>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1" name="Sources of Marx’s Misconceptions: Hegel"/>
          <p:cNvSpPr txBox="1"/>
          <p:nvPr>
            <p:ph type="title" idx="4294967295"/>
          </p:nvPr>
        </p:nvSpPr>
        <p:spPr>
          <a:xfrm>
            <a:off x="277663" y="-2"/>
            <a:ext cx="8572501" cy="1267126"/>
          </a:xfrm>
          <a:prstGeom prst="rect">
            <a:avLst/>
          </a:prstGeom>
        </p:spPr>
        <p:txBody>
          <a:bodyPr lIns="45718" tIns="45718" rIns="45718" bIns="45718"/>
          <a:lstStyle>
            <a:lvl1pPr defTabSz="288036">
              <a:defRPr sz="3700">
                <a:uFill>
                  <a:solidFill>
                    <a:srgbClr val="000000"/>
                  </a:solidFill>
                </a:uFill>
              </a:defRPr>
            </a:lvl1pPr>
          </a:lstStyle>
          <a:p>
            <a:pPr/>
            <a:r>
              <a:t>Sources of Marx’s Misconceptions: Hegel</a:t>
            </a:r>
          </a:p>
        </p:txBody>
      </p:sp>
      <p:sp>
        <p:nvSpPr>
          <p:cNvPr id="572" name="Here is Engels trying to make Marx’s coquetting with Hegel’s modes of expression clear:…"/>
          <p:cNvSpPr txBox="1"/>
          <p:nvPr>
            <p:ph type="body" idx="4294967295"/>
          </p:nvPr>
        </p:nvSpPr>
        <p:spPr>
          <a:xfrm>
            <a:off x="277663" y="1267122"/>
            <a:ext cx="8572501" cy="5123944"/>
          </a:xfrm>
          <a:prstGeom prst="rect">
            <a:avLst/>
          </a:prstGeom>
        </p:spPr>
        <p:txBody>
          <a:bodyPr lIns="45718" tIns="45718" rIns="45718" bIns="45718" anchor="t"/>
          <a:lstStyle/>
          <a:p>
            <a:pPr marL="0" indent="0" defTabSz="297179">
              <a:spcBef>
                <a:spcPts val="700"/>
              </a:spcBef>
              <a:buSzTx/>
              <a:buFont typeface="Arial"/>
              <a:buNone/>
              <a:defRPr b="1" sz="1500">
                <a:uFill>
                  <a:solidFill>
                    <a:srgbClr val="000000"/>
                  </a:solidFill>
                </a:uFill>
                <a:latin typeface="Times New Roman"/>
                <a:ea typeface="Times New Roman"/>
                <a:cs typeface="Times New Roman"/>
                <a:sym typeface="Times New Roman"/>
              </a:defRPr>
            </a:pPr>
            <a:r>
              <a:t>Here is Engels trying to make Marx’s coquetting with Hegel’s modes of expression clear:</a:t>
            </a:r>
          </a:p>
          <a:p>
            <a:pPr marL="15641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“Marx says: ‘It is the negation of negation. This re-establishes individual property, but on the basis of the acquisitions of the capitalist era, i.e., on co-operation of free workers and their possession in common of the land and of the means of production produced by labour…’ </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The state of things brought about by the expropriation of the expropriators is therefore characterised as the re-establishment of individual property, but </a:t>
            </a:r>
            <a:r>
              <a:rPr i="1"/>
              <a:t>on the basis</a:t>
            </a:r>
            <a:r>
              <a:t> of the social ownership of the land and of the means of production produced by labour itself.</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To anyone who understands plain talk this means that social ownership extends to the land and the other means of production, and individual ownership to the products, that is, the articles of consumption. </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And in order to make the matter comprehensible even to children of six, Marx assumes on page 56 ‘a community of free individuals, carrying on their work with the means of production in common, in which the labour-power of all the different individuals is consciously applied as the combined labour-power of the community’, that is, a society organised on a socialist basis; and </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he continues: ‘The total product of our community is a social product. One portion serves as fresh means of production and remains social. But another portion is consumed by the members as means of subsistence. A distribution of this portion amongst them is consequently necessary’. </a:t>
            </a:r>
          </a:p>
          <a:p>
            <a:pPr lvl="1" marL="40406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And surely that is clear enough even for Herr Dühring, in spite of his having Hegel on his brain…”</a:t>
            </a:r>
          </a:p>
          <a:p>
            <a:pPr marL="156410" indent="-156410" defTabSz="297179">
              <a:spcBef>
                <a:spcPts val="700"/>
              </a:spcBef>
              <a:buSzPct val="100000"/>
              <a:defRPr sz="1500">
                <a:uFill>
                  <a:solidFill>
                    <a:srgbClr val="000000"/>
                  </a:solidFill>
                </a:uFill>
                <a:latin typeface="Times New Roman"/>
                <a:ea typeface="Times New Roman"/>
                <a:cs typeface="Times New Roman"/>
                <a:sym typeface="Times New Roman"/>
              </a:defRPr>
            </a:pPr>
            <a:r>
              <a:t>This does not help</a:t>
            </a:r>
          </a:p>
        </p:txBody>
      </p:sp>
    </p:spTree>
  </p:cSld>
  <p:clrMapOvr>
    <a:masterClrMapping/>
  </p:clrMapOvr>
  <p:transition xmlns:p14="http://schemas.microsoft.com/office/powerpoint/2010/main" spd="med" advClick="1"/>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4" name="Sources of Marx’s Misconceptions"/>
          <p:cNvSpPr txBox="1"/>
          <p:nvPr>
            <p:ph type="title" idx="4294967295"/>
          </p:nvPr>
        </p:nvSpPr>
        <p:spPr>
          <a:xfrm>
            <a:off x="277663" y="-2"/>
            <a:ext cx="8572501" cy="1267126"/>
          </a:xfrm>
          <a:prstGeom prst="rect">
            <a:avLst/>
          </a:prstGeom>
        </p:spPr>
        <p:txBody>
          <a:bodyPr lIns="45718" tIns="45718" rIns="45718" bIns="45718"/>
          <a:lstStyle>
            <a:lvl1pPr defTabSz="306324">
              <a:defRPr sz="4000">
                <a:uFill>
                  <a:solidFill>
                    <a:srgbClr val="000000"/>
                  </a:solidFill>
                </a:uFill>
              </a:defRPr>
            </a:lvl1pPr>
          </a:lstStyle>
          <a:p>
            <a:pPr/>
            <a:r>
              <a:t>Sources of Marx’s Misconceptions</a:t>
            </a:r>
          </a:p>
        </p:txBody>
      </p:sp>
      <p:sp>
        <p:nvSpPr>
          <p:cNvPr id="575" name="Manchester:…"/>
          <p:cNvSpPr txBox="1"/>
          <p:nvPr>
            <p:ph type="body" idx="4294967295"/>
          </p:nvPr>
        </p:nvSpPr>
        <p:spPr>
          <a:xfrm>
            <a:off x="277663" y="1267122"/>
            <a:ext cx="8572501" cy="5123944"/>
          </a:xfrm>
          <a:prstGeom prst="rect">
            <a:avLst/>
          </a:prstGeom>
        </p:spPr>
        <p:txBody>
          <a:bodyPr lIns="45718" tIns="45718" rIns="45718" bIns="45718" anchor="t"/>
          <a:lstStyle/>
          <a:p>
            <a:pPr marL="0" indent="0" defTabSz="393191">
              <a:spcBef>
                <a:spcPts val="1000"/>
              </a:spcBef>
              <a:buSzTx/>
              <a:buFont typeface="Arial"/>
              <a:buNone/>
              <a:defRPr b="1" sz="2000">
                <a:uFill>
                  <a:solidFill>
                    <a:srgbClr val="000000"/>
                  </a:solidFill>
                </a:uFill>
                <a:latin typeface="Times New Roman"/>
                <a:ea typeface="Times New Roman"/>
                <a:cs typeface="Times New Roman"/>
                <a:sym typeface="Times New Roman"/>
              </a:defRPr>
            </a:pPr>
            <a:r>
              <a:t>Manchester:</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Manchester, especially in the aftermath of the Irish Potato Famine, an unusual outlier—not a model for the future…</a:t>
            </a:r>
          </a:p>
          <a:p>
            <a:pPr marL="0" indent="0" defTabSz="393191">
              <a:spcBef>
                <a:spcPts val="1000"/>
              </a:spcBef>
              <a:buSzTx/>
              <a:buFont typeface="Arial"/>
              <a:buNone/>
              <a:defRPr sz="2000">
                <a:uFill>
                  <a:solidFill>
                    <a:srgbClr val="000000"/>
                  </a:solidFill>
                </a:uFill>
                <a:latin typeface="Times New Roman"/>
                <a:ea typeface="Times New Roman"/>
                <a:cs typeface="Times New Roman"/>
                <a:sym typeface="Times New Roman"/>
              </a:defRPr>
            </a:pPr>
          </a:p>
          <a:p>
            <a:pPr marL="0" indent="0" defTabSz="393191">
              <a:spcBef>
                <a:spcPts val="1000"/>
              </a:spcBef>
              <a:buSzTx/>
              <a:buFont typeface="Arial"/>
              <a:buNone/>
              <a:defRPr b="1" sz="2000">
                <a:uFill>
                  <a:solidFill>
                    <a:srgbClr val="000000"/>
                  </a:solidFill>
                </a:uFill>
                <a:latin typeface="Times New Roman"/>
                <a:ea typeface="Times New Roman"/>
                <a:cs typeface="Times New Roman"/>
                <a:sym typeface="Times New Roman"/>
              </a:defRPr>
            </a:pPr>
            <a:r>
              <a:t>The Labor Theory of Value:</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It just does not work…</a:t>
            </a:r>
          </a:p>
          <a:p>
            <a:pPr marL="0" indent="0" defTabSz="393191">
              <a:spcBef>
                <a:spcPts val="1000"/>
              </a:spcBef>
              <a:buSzTx/>
              <a:buFont typeface="Arial"/>
              <a:buNone/>
              <a:defRPr sz="2000">
                <a:uFill>
                  <a:solidFill>
                    <a:srgbClr val="000000"/>
                  </a:solidFill>
                </a:uFill>
                <a:latin typeface="Times New Roman"/>
                <a:ea typeface="Times New Roman"/>
                <a:cs typeface="Times New Roman"/>
                <a:sym typeface="Times New Roman"/>
              </a:defRPr>
            </a:pPr>
          </a:p>
          <a:p>
            <a:pPr marL="0" indent="0" defTabSz="393191">
              <a:spcBef>
                <a:spcPts val="1000"/>
              </a:spcBef>
              <a:buSzTx/>
              <a:buFont typeface="Arial"/>
              <a:buNone/>
              <a:defRPr b="1" sz="2000">
                <a:uFill>
                  <a:solidFill>
                    <a:srgbClr val="000000"/>
                  </a:solidFill>
                </a:uFill>
                <a:latin typeface="Times New Roman"/>
                <a:ea typeface="Times New Roman"/>
                <a:cs typeface="Times New Roman"/>
                <a:sym typeface="Times New Roman"/>
              </a:defRPr>
            </a:pPr>
            <a:r>
              <a:t>Stubbornness:</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What do you do when the world surprises you?</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Do you double down, and turn all the ingenuity of your brain to figuring out reasons why what you had thought to be true and what is apparently false is true after all?</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Or do you mark your beliefs to market?</a:t>
            </a:r>
          </a:p>
        </p:txBody>
      </p:sp>
    </p:spTree>
  </p:cSld>
  <p:clrMapOvr>
    <a:masterClrMapping/>
  </p:clrMapOvr>
  <p:transition xmlns:p14="http://schemas.microsoft.com/office/powerpoint/2010/main" spd="med" advClick="1"/>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7" name="A Paragraph to Not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 Paragraph to Note</a:t>
            </a:r>
          </a:p>
        </p:txBody>
      </p:sp>
      <p:sp>
        <p:nvSpPr>
          <p:cNvPr id="578" name="How should we read this paragraph?:…"/>
          <p:cNvSpPr txBox="1"/>
          <p:nvPr>
            <p:ph type="body" idx="4294967295"/>
          </p:nvPr>
        </p:nvSpPr>
        <p:spPr>
          <a:xfrm>
            <a:off x="277663" y="1267122"/>
            <a:ext cx="8572501" cy="5123944"/>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Times New Roman"/>
                <a:ea typeface="Times New Roman"/>
                <a:cs typeface="Times New Roman"/>
                <a:sym typeface="Times New Roman"/>
              </a:defRPr>
            </a:pPr>
            <a:r>
              <a:t>How should we read this paragraph?:</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law... of surplus-value produced... clearly contradicts all experience based on appearance.... A cotton spinner, who... employs... little variable capital, does not, on account of this, pocket less profit or surplus-value than a baker... [with] much variable... capital. For the solution of this apparent contradiction, many intermediate terms are as yet wanted, as from the standpoint of elementary algebra many intermediate terms are wanted to understand that 0/0 may represent an actual magnitude.... It will be seen later how the school of Ricardo has come to grief over this stumbling block. Vulgar economy which, indeed, ‘has really learnt nothing’, here as everywhere sticks to appearances in opposition to the law which regulates and explains them. In opposition to Spinoza, it believes that “ignorance is a sufficient reason”...</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equal capitals deployed over equal times with equal degrees of risk yield equal profits independent of how many workers their deployment sets to work should have made Marx rethink.</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But it did not: instead it made him add epicycle upon epicycle…</a:t>
            </a:r>
          </a:p>
        </p:txBody>
      </p:sp>
    </p:spTree>
  </p:cSld>
  <p:clrMapOvr>
    <a:masterClrMapping/>
  </p:clrMapOvr>
  <p:transition xmlns:p14="http://schemas.microsoft.com/office/powerpoint/2010/main" spd="med" advClick="1"/>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0" name="David Landes: Why Northwest Europe? Why Not China?"/>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defRPr>
            </a:lvl1pPr>
          </a:lstStyle>
          <a:p>
            <a:pPr/>
            <a:r>
              <a:t>David Landes: Why Northwest Europe? Why Not China?</a:t>
            </a:r>
          </a:p>
        </p:txBody>
      </p:sp>
      <p:sp>
        <p:nvSpPr>
          <p:cNvPr id="581" name="9:55-10:1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9:55-10:10</a:t>
            </a:r>
          </a:p>
        </p:txBody>
      </p:sp>
      <p:sp>
        <p:nvSpPr>
          <p:cNvPr id="582" name="China had two chance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65174">
              <a:spcBef>
                <a:spcPts val="600"/>
              </a:spcBef>
              <a:defRPr b="1" sz="1300">
                <a:latin typeface="+mj-lt"/>
                <a:ea typeface="+mj-ea"/>
                <a:cs typeface="+mj-cs"/>
                <a:sym typeface="Helvetica"/>
              </a:defRPr>
            </a:pPr>
            <a:r>
              <a:t>China had two chances:</a:t>
            </a:r>
          </a:p>
          <a:p>
            <a:pPr marL="139565" indent="-139565" defTabSz="265174">
              <a:spcBef>
                <a:spcPts val="600"/>
              </a:spcBef>
              <a:buSzPct val="100000"/>
              <a:buChar char="•"/>
              <a:defRPr sz="1300">
                <a:latin typeface="Times New Roman"/>
                <a:ea typeface="Times New Roman"/>
                <a:cs typeface="Times New Roman"/>
                <a:sym typeface="Times New Roman"/>
              </a:defRPr>
            </a:pPr>
            <a:r>
              <a:t>First, to generate a continuing, self-sustaining process of scientific and technological advance on the basis of its indigenous traditions and achievements</a:t>
            </a:r>
          </a:p>
          <a:p>
            <a:pPr marL="139565" indent="-139565" defTabSz="265174">
              <a:spcBef>
                <a:spcPts val="600"/>
              </a:spcBef>
              <a:buSzPct val="100000"/>
              <a:buChar char="•"/>
              <a:defRPr sz="1300">
                <a:latin typeface="Times New Roman"/>
                <a:ea typeface="Times New Roman"/>
                <a:cs typeface="Times New Roman"/>
                <a:sym typeface="Times New Roman"/>
              </a:defRPr>
            </a:pPr>
            <a:r>
              <a:t>Second, to learn from European science and technology once the foreign “barbarians” entered the Chi- nese domain in the sixteenth century. </a:t>
            </a:r>
          </a:p>
          <a:p>
            <a:pPr marL="139565" indent="-139565" defTabSz="265174">
              <a:spcBef>
                <a:spcPts val="600"/>
              </a:spcBef>
              <a:buSzPct val="100000"/>
              <a:buChar char="•"/>
              <a:defRPr sz="1300">
                <a:latin typeface="Times New Roman"/>
                <a:ea typeface="Times New Roman"/>
                <a:cs typeface="Times New Roman"/>
                <a:sym typeface="Times New Roman"/>
              </a:defRPr>
            </a:pPr>
            <a:r>
              <a:t>The first failure has elicited much scholarly inquiry and analysis. And yet it remains an abiding mystery.</a:t>
            </a:r>
          </a:p>
          <a:p>
            <a:pPr marL="139565" indent="-139565" defTabSz="265174">
              <a:spcBef>
                <a:spcPts val="600"/>
              </a:spcBef>
              <a:buSzPct val="100000"/>
              <a:buChar char="•"/>
              <a:defRPr sz="1300">
                <a:latin typeface="Times New Roman"/>
                <a:ea typeface="Times New Roman"/>
                <a:cs typeface="Times New Roman"/>
                <a:sym typeface="Times New Roman"/>
              </a:defRPr>
            </a:pPr>
            <a:r>
              <a:t>Chinese priority: </a:t>
            </a:r>
          </a:p>
          <a:p>
            <a:pPr lvl="1" marL="360545" indent="-139565" defTabSz="265174">
              <a:spcBef>
                <a:spcPts val="600"/>
              </a:spcBef>
              <a:buSzPct val="100000"/>
              <a:buChar char="•"/>
              <a:defRPr b="1" sz="1300">
                <a:latin typeface="Times New Roman"/>
                <a:ea typeface="Times New Roman"/>
                <a:cs typeface="Times New Roman"/>
                <a:sym typeface="Times New Roman"/>
              </a:defRPr>
            </a:pPr>
            <a:r>
              <a:t>Textiles</a:t>
            </a:r>
            <a:r>
              <a:rPr b="0"/>
              <a:t>: a power-driven spinning machine in the thirteenth century, some 500 years before the England of the Industrial Revolution knew water frames and mules</a:t>
            </a:r>
          </a:p>
          <a:p>
            <a:pPr lvl="1" marL="360545" indent="-139565" defTabSz="265174">
              <a:spcBef>
                <a:spcPts val="600"/>
              </a:spcBef>
              <a:buSzPct val="100000"/>
              <a:buChar char="•"/>
              <a:defRPr b="1" sz="1300">
                <a:latin typeface="Times New Roman"/>
                <a:ea typeface="Times New Roman"/>
                <a:cs typeface="Times New Roman"/>
                <a:sym typeface="Times New Roman"/>
              </a:defRPr>
            </a:pPr>
            <a:r>
              <a:t>Iron</a:t>
            </a:r>
            <a:r>
              <a:rPr b="0"/>
              <a:t>: China early learned to use coal and probably coke (as against charcoal) in blast furnaces for smelting iron and were turning out perhaps as many as 125,000 tons of pig iron by the later eleventh </a:t>
            </a:r>
          </a:p>
          <a:p>
            <a:pPr lvl="1" marL="360545" indent="-139565" defTabSz="265174">
              <a:spcBef>
                <a:spcPts val="600"/>
              </a:spcBef>
              <a:buSzPct val="100000"/>
              <a:buChar char="•"/>
              <a:defRPr b="1" sz="1300">
                <a:latin typeface="Times New Roman"/>
                <a:ea typeface="Times New Roman"/>
                <a:cs typeface="Times New Roman"/>
                <a:sym typeface="Times New Roman"/>
              </a:defRPr>
            </a:pPr>
            <a:r>
              <a:t>Other industries</a:t>
            </a:r>
            <a:r>
              <a:rPr b="0"/>
              <a:t>: the wheelbarrow, the stirrup, the rigid horse collar (to prevent choking), the compass, paper, printing, gunpowder, porcelain </a:t>
            </a:r>
          </a:p>
          <a:p>
            <a:pPr marL="139565" indent="-139565" defTabSz="265174">
              <a:spcBef>
                <a:spcPts val="600"/>
              </a:spcBef>
              <a:buSzPct val="100000"/>
              <a:buChar char="•"/>
              <a:defRPr sz="1300">
                <a:latin typeface="Times New Roman"/>
                <a:ea typeface="Times New Roman"/>
                <a:cs typeface="Times New Roman"/>
                <a:sym typeface="Times New Roman"/>
              </a:defRPr>
            </a:pPr>
            <a:r>
              <a:t>The mystery lies in the failure of China to realize the potential of some of the most important of these inventions….  </a:t>
            </a:r>
          </a:p>
          <a:p>
            <a:pPr marL="139565" indent="-139565" defTabSz="265174">
              <a:spcBef>
                <a:spcPts val="600"/>
              </a:spcBef>
              <a:buSzPct val="100000"/>
              <a:buChar char="•"/>
              <a:defRPr sz="1300">
                <a:latin typeface="Times New Roman"/>
                <a:ea typeface="Times New Roman"/>
                <a:cs typeface="Times New Roman"/>
                <a:sym typeface="Times New Roman"/>
              </a:defRPr>
            </a:pPr>
            <a:r>
              <a:t>Chinese industrial history offers a number of examples of technological regression and oblivion:</a:t>
            </a:r>
          </a:p>
          <a:p>
            <a:pPr lvl="1" marL="360545" indent="-139565" defTabSz="265174">
              <a:spcBef>
                <a:spcPts val="600"/>
              </a:spcBef>
              <a:buSzPct val="100000"/>
              <a:buChar char="•"/>
              <a:defRPr sz="1300">
                <a:latin typeface="Times New Roman"/>
                <a:ea typeface="Times New Roman"/>
                <a:cs typeface="Times New Roman"/>
                <a:sym typeface="Times New Roman"/>
              </a:defRPr>
            </a:pPr>
            <a:r>
              <a:t>The machine to spin hemp was never adapted to the manufacture of cotton</a:t>
            </a:r>
          </a:p>
          <a:p>
            <a:pPr lvl="1" marL="360545" indent="-139565" defTabSz="265174">
              <a:spcBef>
                <a:spcPts val="600"/>
              </a:spcBef>
              <a:buSzPct val="100000"/>
              <a:buChar char="•"/>
              <a:defRPr sz="1300">
                <a:latin typeface="Times New Roman"/>
                <a:ea typeface="Times New Roman"/>
                <a:cs typeface="Times New Roman"/>
                <a:sym typeface="Times New Roman"/>
              </a:defRPr>
            </a:pPr>
            <a:r>
              <a:t>Cotton spinning was never mechanized</a:t>
            </a:r>
          </a:p>
          <a:p>
            <a:pPr lvl="1" marL="360545" indent="-139565" defTabSz="265174">
              <a:spcBef>
                <a:spcPts val="600"/>
              </a:spcBef>
              <a:buSzPct val="100000"/>
              <a:buChar char="•"/>
              <a:defRPr sz="1300">
                <a:latin typeface="Times New Roman"/>
                <a:ea typeface="Times New Roman"/>
                <a:cs typeface="Times New Roman"/>
                <a:sym typeface="Times New Roman"/>
              </a:defRPr>
            </a:pPr>
            <a:r>
              <a:t>Coal/coke smelting was allowed to fall into disuse, along with the iron industry</a:t>
            </a:r>
            <a:br/>
          </a:p>
        </p:txBody>
      </p:sp>
    </p:spTree>
  </p:cSld>
  <p:clrMapOvr>
    <a:masterClrMapping/>
  </p:clrMapOvr>
  <p:transition xmlns:p14="http://schemas.microsoft.com/office/powerpoint/2010/main" spd="med" advClick="1"/>
</p:sld>
</file>

<file path=ppt/slides/slide1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4" name="Landes: Conventional Explanations (of European Success) Inadequate"/>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Landes: Conventional Explanations (of European Success) Inadequate</a:t>
            </a:r>
          </a:p>
        </p:txBody>
      </p:sp>
      <p:sp>
        <p:nvSpPr>
          <p:cNvPr id="585" name="But almost every element usually regarded by historians as a major contributory cause to the Industrial Revolution in north-western Europe was also present in China:…"/>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352042">
              <a:spcBef>
                <a:spcPts val="900"/>
              </a:spcBef>
              <a:defRPr b="1">
                <a:latin typeface="+mj-lt"/>
                <a:ea typeface="+mj-ea"/>
                <a:cs typeface="+mj-cs"/>
                <a:sym typeface="Helvetica"/>
              </a:defRPr>
            </a:pPr>
            <a:r>
              <a:t>But almost every element usually regarded by historians as a major contributory cause to the Industrial Revolution in north-western Europe was also present in China:</a:t>
            </a:r>
          </a:p>
          <a:p>
            <a:pPr lvl="1" marL="478656" indent="-185286" defTabSz="352042">
              <a:spcBef>
                <a:spcPts val="900"/>
              </a:spcBef>
              <a:buSzPct val="100000"/>
              <a:buChar char="•"/>
              <a:defRPr>
                <a:latin typeface="Times New Roman"/>
                <a:ea typeface="Times New Roman"/>
                <a:cs typeface="Times New Roman"/>
                <a:sym typeface="Times New Roman"/>
              </a:defRPr>
            </a:pPr>
            <a:r>
              <a:t>A revolution in the relations between social classes, at least in the countryside</a:t>
            </a:r>
          </a:p>
          <a:p>
            <a:pPr lvl="1" marL="478656" indent="-185286" defTabSz="352042">
              <a:spcBef>
                <a:spcPts val="900"/>
              </a:spcBef>
              <a:buSzPct val="100000"/>
              <a:buChar char="•"/>
              <a:defRPr>
                <a:latin typeface="Times New Roman"/>
                <a:ea typeface="Times New Roman"/>
                <a:cs typeface="Times New Roman"/>
                <a:sym typeface="Times New Roman"/>
              </a:defRPr>
            </a:pPr>
            <a:r>
              <a:t>Only Galilean-Newtonian science was missing; but in the short run this was not important. </a:t>
            </a:r>
          </a:p>
          <a:p>
            <a:pPr lvl="1" marL="478656" indent="-185286" defTabSz="352042">
              <a:spcBef>
                <a:spcPts val="900"/>
              </a:spcBef>
              <a:buSzPct val="100000"/>
              <a:buChar char="•"/>
              <a:defRPr>
                <a:latin typeface="Times New Roman"/>
                <a:ea typeface="Times New Roman"/>
                <a:cs typeface="Times New Roman"/>
                <a:sym typeface="Times New Roman"/>
              </a:defRPr>
            </a:pPr>
            <a:r>
              <a:t>Had the Chinese possessed, or developed, the seventeenth-century European mania for tinkering and improving, they could easily have made an efficient spinning machine out of the primitive model described by Wang Chen. </a:t>
            </a:r>
          </a:p>
          <a:p>
            <a:pPr lvl="1" marL="478656" indent="-185286" defTabSz="352042">
              <a:spcBef>
                <a:spcPts val="900"/>
              </a:spcBef>
              <a:buSzPct val="100000"/>
              <a:buChar char="•"/>
              <a:defRPr>
                <a:latin typeface="Times New Roman"/>
                <a:ea typeface="Times New Roman"/>
                <a:cs typeface="Times New Roman"/>
                <a:sym typeface="Times New Roman"/>
              </a:defRPr>
            </a:pPr>
            <a:r>
              <a:t>A steam engine would have been more difficult; but it should not have posed insuperable difficulties to a people who had been building double-acting piston flame-throwers in the Sung dynasty. </a:t>
            </a:r>
          </a:p>
          <a:p>
            <a:pPr lvl="1" marL="478656" indent="-185286" defTabSz="352042">
              <a:spcBef>
                <a:spcPts val="900"/>
              </a:spcBef>
              <a:buSzPct val="100000"/>
              <a:buChar char="•"/>
              <a:defRPr>
                <a:latin typeface="Times New Roman"/>
                <a:ea typeface="Times New Roman"/>
                <a:cs typeface="Times New Roman"/>
                <a:sym typeface="Times New Roman"/>
              </a:defRPr>
            </a:pPr>
            <a:r>
              <a:t>The crucial point is that nobody tried. </a:t>
            </a:r>
          </a:p>
          <a:p>
            <a:pPr lvl="1" marL="478656" indent="-185286" defTabSz="352042">
              <a:spcBef>
                <a:spcPts val="900"/>
              </a:spcBef>
              <a:buSzPct val="100000"/>
              <a:buChar char="•"/>
              <a:defRPr>
                <a:latin typeface="Times New Roman"/>
                <a:ea typeface="Times New Roman"/>
                <a:cs typeface="Times New Roman"/>
                <a:sym typeface="Times New Roman"/>
              </a:defRPr>
            </a:pPr>
            <a:r>
              <a:t>In most fields, agriculture being the chief exception, Chinese technology stopped progressing well before the point at which a lack of scientific knowledge had become a serious obstacle</a:t>
            </a:r>
          </a:p>
        </p:txBody>
      </p:sp>
      <p:sp>
        <p:nvSpPr>
          <p:cNvPr id="586" name="9:55-10:1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9:55-10:10</a:t>
            </a:r>
          </a:p>
        </p:txBody>
      </p:sp>
    </p:spTree>
  </p:cSld>
  <p:clrMapOvr>
    <a:masterClrMapping/>
  </p:clrMapOvr>
  <p:transition xmlns:p14="http://schemas.microsoft.com/office/powerpoint/2010/main" spd="med" advClick="1"/>
</p:sld>
</file>

<file path=ppt/slides/slide1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8" name="Landes: Sinologist Explanations (of China’s Failure)"/>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Landes: Sinologist Explanations (of China’s Failure)</a:t>
            </a:r>
          </a:p>
        </p:txBody>
      </p:sp>
      <p:sp>
        <p:nvSpPr>
          <p:cNvPr id="589" name="Partial explanations only:…"/>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65174">
              <a:spcBef>
                <a:spcPts val="600"/>
              </a:spcBef>
              <a:defRPr b="1" sz="1300">
                <a:latin typeface="+mj-lt"/>
                <a:ea typeface="+mj-ea"/>
                <a:cs typeface="+mj-cs"/>
                <a:sym typeface="Helvetica"/>
              </a:defRPr>
            </a:pPr>
            <a:r>
              <a:t>Partial explanations only:</a:t>
            </a:r>
          </a:p>
          <a:p>
            <a:pPr marL="139565" indent="-139565" defTabSz="265174">
              <a:spcBef>
                <a:spcPts val="600"/>
              </a:spcBef>
              <a:buSzPct val="100000"/>
              <a:buChar char="•"/>
              <a:defRPr sz="1300">
                <a:latin typeface="Times New Roman"/>
                <a:ea typeface="Times New Roman"/>
                <a:cs typeface="Times New Roman"/>
                <a:sym typeface="Times New Roman"/>
              </a:defRPr>
            </a:pPr>
            <a:r>
              <a:t>First, China lacked a free market and institutionalized property rights. </a:t>
            </a:r>
          </a:p>
          <a:p>
            <a:pPr marL="139565" indent="-139565" defTabSz="265174">
              <a:spcBef>
                <a:spcPts val="600"/>
              </a:spcBef>
              <a:buSzPct val="100000"/>
              <a:buChar char="•"/>
              <a:defRPr sz="1300">
                <a:latin typeface="Times New Roman"/>
                <a:ea typeface="Times New Roman"/>
                <a:cs typeface="Times New Roman"/>
                <a:sym typeface="Times New Roman"/>
              </a:defRPr>
            </a:pPr>
            <a:r>
              <a:t>The Chinese state was always stepping in to interfere with private enterprise—to take over certain activities, to prohibit and inhibit others, to manipulate prices, to exact bribes:</a:t>
            </a:r>
          </a:p>
          <a:p>
            <a:pPr lvl="1" marL="360545" indent="-139565" defTabSz="265174">
              <a:spcBef>
                <a:spcPts val="600"/>
              </a:spcBef>
              <a:buSzPct val="100000"/>
              <a:buChar char="•"/>
              <a:defRPr sz="1300">
                <a:latin typeface="Times New Roman"/>
                <a:ea typeface="Times New Roman"/>
                <a:cs typeface="Times New Roman"/>
                <a:sym typeface="Times New Roman"/>
              </a:defRPr>
            </a:pPr>
            <a:r>
              <a:t>Motivated by a desire to reserve labor to agriculture</a:t>
            </a:r>
          </a:p>
          <a:p>
            <a:pPr lvl="1" marL="360545" indent="-139565" defTabSz="265174">
              <a:spcBef>
                <a:spcPts val="600"/>
              </a:spcBef>
              <a:buSzPct val="100000"/>
              <a:buChar char="•"/>
              <a:defRPr sz="1300">
                <a:latin typeface="Times New Roman"/>
                <a:ea typeface="Times New Roman"/>
                <a:cs typeface="Times New Roman"/>
                <a:sym typeface="Times New Roman"/>
              </a:defRPr>
            </a:pPr>
            <a:r>
              <a:t>To control important resources (salt and iron, for example)</a:t>
            </a:r>
          </a:p>
          <a:p>
            <a:pPr lvl="1" marL="360545" indent="-139565" defTabSz="265174">
              <a:spcBef>
                <a:spcPts val="600"/>
              </a:spcBef>
              <a:buSzPct val="100000"/>
              <a:buChar char="•"/>
              <a:defRPr sz="1300">
                <a:latin typeface="Times New Roman"/>
                <a:ea typeface="Times New Roman"/>
                <a:cs typeface="Times New Roman"/>
                <a:sym typeface="Times New Roman"/>
              </a:defRPr>
            </a:pPr>
            <a:r>
              <a:t>By an appetite for revenue (the story of the goose that laid the golden eggs is a leitmotif of Chinese history);</a:t>
            </a:r>
          </a:p>
          <a:p>
            <a:pPr lvl="1" marL="360545" indent="-139565" defTabSz="265174">
              <a:spcBef>
                <a:spcPts val="600"/>
              </a:spcBef>
              <a:buSzPct val="100000"/>
              <a:buChar char="•"/>
              <a:defRPr sz="1300">
                <a:latin typeface="Times New Roman"/>
                <a:ea typeface="Times New Roman"/>
                <a:cs typeface="Times New Roman"/>
                <a:sym typeface="Times New Roman"/>
              </a:defRPr>
            </a:pPr>
            <a:r>
              <a:t>By fear and disapproval of self-enrichment, except by officials, giving rise in turn to abundant corruption and rent-seeking</a:t>
            </a:r>
          </a:p>
          <a:p>
            <a:pPr lvl="1" marL="360545" indent="-139565" defTabSz="265174">
              <a:spcBef>
                <a:spcPts val="600"/>
              </a:spcBef>
              <a:buSzPct val="100000"/>
              <a:buChar char="•"/>
              <a:defRPr sz="1300">
                <a:latin typeface="Times New Roman"/>
                <a:ea typeface="Times New Roman"/>
                <a:cs typeface="Times New Roman"/>
                <a:sym typeface="Times New Roman"/>
              </a:defRPr>
            </a:pPr>
            <a:r>
              <a:t>By a distaste for maritime trade… [seen] as a diversion from imperial concerns, as a divisive force and source of income inequality in the ecumenical empire, and worse yet, as an invitation to exit. </a:t>
            </a:r>
          </a:p>
          <a:p>
            <a:pPr lvl="1" marL="360545" indent="-139565" defTabSz="265174">
              <a:spcBef>
                <a:spcPts val="600"/>
              </a:spcBef>
              <a:buSzPct val="100000"/>
              <a:buChar char="•"/>
              <a:defRPr sz="1300">
                <a:latin typeface="Times New Roman"/>
                <a:ea typeface="Times New Roman"/>
                <a:cs typeface="Times New Roman"/>
                <a:sym typeface="Times New Roman"/>
              </a:defRPr>
            </a:pPr>
            <a:r>
              <a:t>This state intervention and interference encountered evasion and resistance; indeed, the very needs of state compelled a certain tolerance for disobedience. </a:t>
            </a:r>
          </a:p>
          <a:p>
            <a:pPr marL="139565" indent="-139565" defTabSz="265174">
              <a:spcBef>
                <a:spcPts val="600"/>
              </a:spcBef>
              <a:buSzPct val="100000"/>
              <a:buChar char="•"/>
              <a:defRPr sz="1300">
                <a:latin typeface="Times New Roman"/>
                <a:ea typeface="Times New Roman"/>
                <a:cs typeface="Times New Roman"/>
                <a:sym typeface="Times New Roman"/>
              </a:defRPr>
            </a:pPr>
            <a:r>
              <a:t>Still, the goal, the aim, the ideal was the ineffable stillness of immobility. </a:t>
            </a:r>
          </a:p>
          <a:p>
            <a:pPr marL="139565" indent="-139565" defTabSz="265174">
              <a:spcBef>
                <a:spcPts val="600"/>
              </a:spcBef>
              <a:buSzPct val="100000"/>
              <a:buChar char="•"/>
              <a:defRPr sz="1300">
                <a:latin typeface="Times New Roman"/>
                <a:ea typeface="Times New Roman"/>
                <a:cs typeface="Times New Roman"/>
                <a:sym typeface="Times New Roman"/>
              </a:defRPr>
            </a:pPr>
            <a:r>
              <a:t>The Hongwu (“Vast Martial”) emperor… He wanted rather to immobilize the realm. People were to stay put and move only with the permission of the state—at home and abroad. People who went outside China without per- mission were liable to execution on their return. The Ming code of core laws also sought to block social mobility, with severe penalties for those jumping professional and occupational barriers. </a:t>
            </a:r>
          </a:p>
          <a:p>
            <a:pPr marL="139565" indent="-139565" defTabSz="265174">
              <a:spcBef>
                <a:spcPts val="600"/>
              </a:spcBef>
              <a:buSzPct val="100000"/>
              <a:buChar char="•"/>
              <a:defRPr sz="1300">
                <a:latin typeface="Times New Roman"/>
                <a:ea typeface="Times New Roman"/>
                <a:cs typeface="Times New Roman"/>
                <a:sym typeface="Times New Roman"/>
              </a:defRPr>
            </a:pPr>
            <a:r>
              <a:t>The reason the Chinese did not develop based on their scientific knowledge is that no one was trying. Why try? </a:t>
            </a:r>
          </a:p>
          <a:p>
            <a:pPr marL="139565" indent="-139565" defTabSz="265174">
              <a:spcBef>
                <a:spcPts val="600"/>
              </a:spcBef>
              <a:buSzPct val="100000"/>
              <a:buChar char="•"/>
              <a:defRPr sz="1300">
                <a:latin typeface="Times New Roman"/>
                <a:ea typeface="Times New Roman"/>
                <a:cs typeface="Times New Roman"/>
                <a:sym typeface="Times New Roman"/>
              </a:defRPr>
            </a:pPr>
            <a:r>
              <a:t>In all this, the contrast with Europe was marked. </a:t>
            </a:r>
          </a:p>
        </p:txBody>
      </p:sp>
      <p:sp>
        <p:nvSpPr>
          <p:cNvPr id="590" name="9:55-10:1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9:55-10:10</a:t>
            </a:r>
          </a:p>
        </p:txBody>
      </p:sp>
    </p:spTree>
  </p:cSld>
  <p:clrMapOvr>
    <a:masterClrMapping/>
  </p:clrMapOvr>
  <p:transition xmlns:p14="http://schemas.microsoft.com/office/powerpoint/2010/main" spd="med" advClick="1"/>
</p:sld>
</file>

<file path=ppt/slides/slide1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2" name="Landes: Sinologist Explanations (of China’s Failure) II"/>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Landes: Sinologist Explanations (of China’s Failure) II</a:t>
            </a:r>
          </a:p>
        </p:txBody>
      </p:sp>
      <p:sp>
        <p:nvSpPr>
          <p:cNvPr id="593" name="Elvin (1973, pp. 224–225) captures some of thi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24026">
              <a:spcBef>
                <a:spcPts val="500"/>
              </a:spcBef>
              <a:defRPr b="1" sz="1100">
                <a:latin typeface="+mj-lt"/>
                <a:ea typeface="+mj-ea"/>
                <a:cs typeface="+mj-cs"/>
                <a:sym typeface="Helvetica"/>
              </a:defRPr>
            </a:pPr>
            <a:r>
              <a:t>Elvin (1973, pp. 224–225) captures some of this:</a:t>
            </a:r>
          </a:p>
          <a:p>
            <a:pPr marL="117908" indent="-117908" defTabSz="224026">
              <a:spcBef>
                <a:spcPts val="500"/>
              </a:spcBef>
              <a:buSzPct val="100000"/>
              <a:buChar char="•"/>
              <a:defRPr sz="1100">
                <a:latin typeface="Times New Roman"/>
                <a:ea typeface="Times New Roman"/>
                <a:cs typeface="Times New Roman"/>
                <a:sym typeface="Times New Roman"/>
              </a:defRPr>
            </a:pPr>
            <a:r>
              <a:t>It was the great size of the Chinese Empire which made the adoption of the policies of the Ming emperors possible. </a:t>
            </a:r>
          </a:p>
          <a:p>
            <a:pPr marL="117908" indent="-117908" defTabSz="224026">
              <a:spcBef>
                <a:spcPts val="500"/>
              </a:spcBef>
              <a:buSzPct val="100000"/>
              <a:buChar char="•"/>
              <a:defRPr sz="1100">
                <a:latin typeface="Times New Roman"/>
                <a:ea typeface="Times New Roman"/>
                <a:cs typeface="Times New Roman"/>
                <a:sym typeface="Times New Roman"/>
              </a:defRPr>
            </a:pPr>
            <a:r>
              <a:t>In a Chinese subcontinent made up of smaller independent states, like those of the Five Dynasties [907-960 C.E.] or the Ten Kingdoms, no government could have afforded to close itself off. International economic interdependence (as that between regions would have become) would have removed this option; and the need for diplomatic and military alliances, and revenue from foreign trade, would have made isolationism undesirable. </a:t>
            </a:r>
          </a:p>
          <a:p>
            <a:pPr marL="117908" indent="-117908" defTabSz="224026">
              <a:spcBef>
                <a:spcPts val="500"/>
              </a:spcBef>
              <a:buSzPct val="100000"/>
              <a:buChar char="•"/>
              <a:defRPr sz="1100">
                <a:latin typeface="Times New Roman"/>
                <a:ea typeface="Times New Roman"/>
                <a:cs typeface="Times New Roman"/>
                <a:sym typeface="Times New Roman"/>
              </a:defRPr>
            </a:pPr>
            <a:r>
              <a:t>With smaller states, there might also have been, as there was in north-western Europe in early modern times, a closer conscious identification of the governed with their countries and rulers.</a:t>
            </a:r>
          </a:p>
          <a:p>
            <a:pPr marL="117908" indent="-117908" defTabSz="224026">
              <a:spcBef>
                <a:spcPts val="500"/>
              </a:spcBef>
              <a:buSzPct val="100000"/>
              <a:buChar char="•"/>
              <a:defRPr sz="1100">
                <a:latin typeface="Times New Roman"/>
                <a:ea typeface="Times New Roman"/>
                <a:cs typeface="Times New Roman"/>
                <a:sym typeface="Times New Roman"/>
              </a:defRPr>
            </a:pPr>
            <a:r>
              <a:t>Why this peculiarly European joy in discovery? This pleasure in the new and better? This cultivation of invention—or what some have called “the invention of invention”? </a:t>
            </a:r>
          </a:p>
          <a:p>
            <a:pPr marL="117908" indent="-117908" defTabSz="224026">
              <a:spcBef>
                <a:spcPts val="500"/>
              </a:spcBef>
              <a:buSzPct val="100000"/>
              <a:buChar char="•"/>
              <a:defRPr sz="1100">
                <a:latin typeface="Times New Roman"/>
                <a:ea typeface="Times New Roman"/>
                <a:cs typeface="Times New Roman"/>
                <a:sym typeface="Times New Roman"/>
              </a:defRPr>
            </a:pPr>
            <a:r>
              <a:t>Different scholars have suggested a variety of reasons, typically related to religious values;</a:t>
            </a:r>
          </a:p>
          <a:p>
            <a:pPr marL="117908" indent="-117908" defTabSz="224026">
              <a:spcBef>
                <a:spcPts val="500"/>
              </a:spcBef>
              <a:buSzPct val="100000"/>
              <a:buChar char="•"/>
              <a:defRPr sz="1100">
                <a:latin typeface="Times New Roman"/>
                <a:ea typeface="Times New Roman"/>
                <a:cs typeface="Times New Roman"/>
                <a:sym typeface="Times New Roman"/>
              </a:defRPr>
            </a:pPr>
            <a:r>
              <a:t>The Judaeo-Christian respect for manual labor, summed up in a number of biblical injunctions. One example will suffice: when God warns Noah of the coming flood and tells him he will be saved, it is not God who saves him. “Build thee an ark of gopher wood,” says the Lord</a:t>
            </a:r>
          </a:p>
          <a:p>
            <a:pPr marL="117908" indent="-117908" defTabSz="224026">
              <a:spcBef>
                <a:spcPts val="500"/>
              </a:spcBef>
              <a:buSzPct val="100000"/>
              <a:buChar char="•"/>
              <a:defRPr sz="1100">
                <a:latin typeface="Times New Roman"/>
                <a:ea typeface="Times New Roman"/>
                <a:cs typeface="Times New Roman"/>
                <a:sym typeface="Times New Roman"/>
              </a:defRPr>
            </a:pPr>
            <a:r>
              <a:t>The Judaeo-Christian subordination of nature to man—a sharp departure from widespread animistic beliefs and practices that saw something of the divine in every tree and stream (hence the naiads and dryads). </a:t>
            </a:r>
          </a:p>
          <a:p>
            <a:pPr marL="117908" indent="-117908" defTabSz="224026">
              <a:spcBef>
                <a:spcPts val="500"/>
              </a:spcBef>
              <a:buSzPct val="100000"/>
              <a:buChar char="•"/>
              <a:defRPr sz="1100">
                <a:latin typeface="Times New Roman"/>
                <a:ea typeface="Times New Roman"/>
                <a:cs typeface="Times New Roman"/>
                <a:sym typeface="Times New Roman"/>
              </a:defRPr>
            </a:pPr>
            <a:r>
              <a:t>The Judaeo-Christian sense of linear time. Other societies thought of time as cyclical, returning to earlier stages and starting over again. </a:t>
            </a:r>
          </a:p>
          <a:p>
            <a:pPr marL="117908" indent="-117908" defTabSz="224026">
              <a:spcBef>
                <a:spcPts val="500"/>
              </a:spcBef>
              <a:buSzPct val="100000"/>
              <a:buChar char="•"/>
              <a:defRPr sz="1100">
                <a:latin typeface="Times New Roman"/>
                <a:ea typeface="Times New Roman"/>
                <a:cs typeface="Times New Roman"/>
                <a:sym typeface="Times New Roman"/>
              </a:defRPr>
            </a:pPr>
            <a:r>
              <a:t>In the last analysis, however, I would stress the role of the market:</a:t>
            </a:r>
          </a:p>
          <a:p>
            <a:pPr lvl="1" marL="304598" indent="-117908" defTabSz="224026">
              <a:spcBef>
                <a:spcPts val="500"/>
              </a:spcBef>
              <a:buSzPct val="100000"/>
              <a:buChar char="•"/>
              <a:defRPr sz="1100">
                <a:latin typeface="Times New Roman"/>
                <a:ea typeface="Times New Roman"/>
                <a:cs typeface="Times New Roman"/>
                <a:sym typeface="Times New Roman"/>
              </a:defRPr>
            </a:pPr>
            <a:r>
              <a:t>Enterprise was free in Europe</a:t>
            </a:r>
          </a:p>
          <a:p>
            <a:pPr lvl="1" marL="304598" indent="-117908" defTabSz="224026">
              <a:spcBef>
                <a:spcPts val="500"/>
              </a:spcBef>
              <a:buSzPct val="100000"/>
              <a:buChar char="•"/>
              <a:defRPr sz="1100">
                <a:latin typeface="Times New Roman"/>
                <a:ea typeface="Times New Roman"/>
                <a:cs typeface="Times New Roman"/>
                <a:sym typeface="Times New Roman"/>
              </a:defRPr>
            </a:pPr>
            <a:r>
              <a:t>Innovation worked and paid,</a:t>
            </a:r>
          </a:p>
          <a:p>
            <a:pPr lvl="1" marL="304598" indent="-117908" defTabSz="224026">
              <a:spcBef>
                <a:spcPts val="500"/>
              </a:spcBef>
              <a:buSzPct val="100000"/>
              <a:buChar char="•"/>
              <a:defRPr sz="1100">
                <a:latin typeface="Times New Roman"/>
                <a:ea typeface="Times New Roman"/>
                <a:cs typeface="Times New Roman"/>
                <a:sym typeface="Times New Roman"/>
              </a:defRPr>
            </a:pPr>
            <a:r>
              <a:t>Rulers and vested interests were narrowly constrained in what they could do to prevent or discourage innovation</a:t>
            </a:r>
          </a:p>
          <a:p>
            <a:pPr lvl="1" marL="304598" indent="-117908" defTabSz="224026">
              <a:spcBef>
                <a:spcPts val="500"/>
              </a:spcBef>
              <a:buSzPct val="100000"/>
              <a:buChar char="•"/>
              <a:defRPr sz="1100">
                <a:latin typeface="Times New Roman"/>
                <a:ea typeface="Times New Roman"/>
                <a:cs typeface="Times New Roman"/>
                <a:sym typeface="Times New Roman"/>
              </a:defRPr>
            </a:pPr>
            <a:r>
              <a:t>Success bred imitation and emulation</a:t>
            </a:r>
          </a:p>
        </p:txBody>
      </p:sp>
      <p:sp>
        <p:nvSpPr>
          <p:cNvPr id="594" name="9:55-10:1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9:55-10:10</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The Stagecoach of Society"/>
          <p:cNvSpPr txBox="1"/>
          <p:nvPr>
            <p:ph type="title" idx="4294967295"/>
          </p:nvPr>
        </p:nvSpPr>
        <p:spPr>
          <a:xfrm>
            <a:off x="277663" y="-3"/>
            <a:ext cx="8572501" cy="1267128"/>
          </a:xfrm>
          <a:prstGeom prst="rect">
            <a:avLst/>
          </a:prstGeom>
        </p:spPr>
        <p:txBody>
          <a:bodyPr lIns="45718" tIns="45718" rIns="45718" bIns="45718"/>
          <a:lstStyle>
            <a:lvl1pPr defTabSz="397763">
              <a:defRPr sz="5200">
                <a:solidFill>
                  <a:srgbClr val="000080"/>
                </a:solidFill>
                <a:uFill>
                  <a:solidFill>
                    <a:srgbClr val="000000"/>
                  </a:solidFill>
                </a:uFill>
              </a:defRPr>
            </a:lvl1pPr>
          </a:lstStyle>
          <a:p>
            <a:pPr/>
            <a:r>
              <a:t>The Stagecoach of Society</a:t>
            </a:r>
          </a:p>
        </p:txBody>
      </p:sp>
      <p:sp>
        <p:nvSpPr>
          <p:cNvPr id="94" name="Those who ride and this who pull:…"/>
          <p:cNvSpPr txBox="1"/>
          <p:nvPr>
            <p:ph type="body" idx="4294967295"/>
          </p:nvPr>
        </p:nvSpPr>
        <p:spPr>
          <a:xfrm>
            <a:off x="277663" y="1267120"/>
            <a:ext cx="8572501" cy="5397505"/>
          </a:xfrm>
          <a:prstGeom prst="rect">
            <a:avLst/>
          </a:prstGeom>
        </p:spPr>
        <p:txBody>
          <a:bodyPr lIns="45718" tIns="45718" rIns="45718" bIns="45718" anchor="t"/>
          <a:lstStyle/>
          <a:p>
            <a:pPr marL="0" indent="0" defTabSz="342900">
              <a:spcBef>
                <a:spcPts val="900"/>
              </a:spcBef>
              <a:buSzTx/>
              <a:buFont typeface="Arial"/>
              <a:buNone/>
              <a:defRPr b="1" sz="1800">
                <a:uFill>
                  <a:solidFill>
                    <a:srgbClr val="000000"/>
                  </a:solidFill>
                </a:uFill>
                <a:latin typeface="+mj-lt"/>
                <a:ea typeface="+mj-ea"/>
                <a:cs typeface="+mj-cs"/>
                <a:sym typeface="Helvetica"/>
              </a:defRPr>
            </a:pPr>
            <a:r>
              <a:t>Those who ride and this who pull:</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‘Commiseration was frequently expressed by those who rode for those who had to pull the coach, especially when the vehicle came to a bad place in the road, as it was constantly doing, or to a particularly steep hill. At such times, the desperate straining of the team, their agonized leaping and plunging under the pitiless lashing of hunger, the many who fainted at the rope and were trampled in the mire, made a very distressing spectacle, which often called forth highly creditable displays of feeling on the top of the coach.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‘At such times the passengers would call down encouragingly to the toilers of the rope, exhorting them to patience, and holding out hopes of possible compensation in another world for the hardness of their lot, while others contributed to buy salves and liniments for the crippled and injured. It was agreed that it was a great pity that the coach should be so hard to pull, and there was a sense of general relief when the specially bad piece of road was gotten over. This relief was not, indeed, wholly on account of the team, for there was always some danger at these bad places of a general overturn in which all would lose their seats.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‘It must in truth be admitted that the main effect of the spectacle of the misery of the toilers at the rope was to enhance the passengers’ sense of the value of their seats upon the coach, and to cause them to hold on to them more desperately than before…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The Stagecoach of Society II"/>
          <p:cNvSpPr txBox="1"/>
          <p:nvPr>
            <p:ph type="title" idx="4294967295"/>
          </p:nvPr>
        </p:nvSpPr>
        <p:spPr>
          <a:xfrm>
            <a:off x="277663" y="-3"/>
            <a:ext cx="8572501" cy="1267128"/>
          </a:xfrm>
          <a:prstGeom prst="rect">
            <a:avLst/>
          </a:prstGeom>
        </p:spPr>
        <p:txBody>
          <a:bodyPr lIns="45718" tIns="45718" rIns="45718" bIns="45718"/>
          <a:lstStyle>
            <a:lvl1pPr defTabSz="374904">
              <a:defRPr sz="4900">
                <a:solidFill>
                  <a:srgbClr val="000080"/>
                </a:solidFill>
                <a:uFill>
                  <a:solidFill>
                    <a:srgbClr val="000000"/>
                  </a:solidFill>
                </a:uFill>
              </a:defRPr>
            </a:lvl1pPr>
          </a:lstStyle>
          <a:p>
            <a:pPr/>
            <a:r>
              <a:t>The Stagecoach of Society II</a:t>
            </a:r>
          </a:p>
        </p:txBody>
      </p:sp>
      <p:sp>
        <p:nvSpPr>
          <p:cNvPr id="97" name="“Finer clay”:…"/>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“Finer clay”: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other fact is yet more curious, consisting in a singular hallucination which those on the top of the coach generally shared, that they were not exactly like their brothers and sisters who pulled at the rope, but of finer clay, in some way belonging to a higher order of beings who might justly expect to be drawn. This seems unaccountable, but, as I once rode on this very coach and shared that very hallucination, I ought to be believed.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strangest thing about the hallucination was that those who had but just climbed up from the ground, before they had outgrown the marks of the rope upon their hands, began to fall under its influence. As for those whose parents and grand-parents before them had been so fortunate as to keep their seats on the top, the conviction they cherished of the essential difference between their sort of humanity and the common article was absolute. The effect of such a delusion in moderating fellow feeling for the sufferings of the mass of men into a distant and philosophical compassion is obvious.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‘To it I refer as the only extenuation I can offer for the indifference which, at the period I write of, marked my own attitude toward the misery of my brothers…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The Stagecoach of Society III"/>
          <p:cNvSpPr txBox="1"/>
          <p:nvPr>
            <p:ph type="title" idx="4294967295"/>
          </p:nvPr>
        </p:nvSpPr>
        <p:spPr>
          <a:xfrm>
            <a:off x="277663" y="-3"/>
            <a:ext cx="8572501" cy="1267128"/>
          </a:xfrm>
          <a:prstGeom prst="rect">
            <a:avLst/>
          </a:prstGeom>
        </p:spPr>
        <p:txBody>
          <a:bodyPr lIns="45718" tIns="45718" rIns="45718" bIns="45718"/>
          <a:lstStyle>
            <a:lvl1pPr defTabSz="365758">
              <a:defRPr sz="4800">
                <a:solidFill>
                  <a:srgbClr val="000080"/>
                </a:solidFill>
                <a:uFill>
                  <a:solidFill>
                    <a:srgbClr val="000000"/>
                  </a:solidFill>
                </a:uFill>
              </a:defRPr>
            </a:lvl1pPr>
          </a:lstStyle>
          <a:p>
            <a:pPr/>
            <a:r>
              <a:t>The Stagecoach of Society III</a:t>
            </a:r>
          </a:p>
        </p:txBody>
      </p:sp>
      <p:sp>
        <p:nvSpPr>
          <p:cNvPr id="100" name="Class war:…"/>
          <p:cNvSpPr txBox="1"/>
          <p:nvPr>
            <p:ph type="body" idx="4294967295"/>
          </p:nvPr>
        </p:nvSpPr>
        <p:spPr>
          <a:xfrm>
            <a:off x="277663" y="1267120"/>
            <a:ext cx="8572501" cy="5397505"/>
          </a:xfrm>
          <a:prstGeom prst="rect">
            <a:avLst/>
          </a:prstGeom>
        </p:spPr>
        <p:txBody>
          <a:bodyPr lIns="45718" tIns="45718" rIns="45718" bIns="45718" anchor="t"/>
          <a:lstStyle/>
          <a:p>
            <a:pPr marL="0" indent="0" defTabSz="352042">
              <a:spcBef>
                <a:spcPts val="900"/>
              </a:spcBef>
              <a:buSzTx/>
              <a:buFont typeface="Arial"/>
              <a:buNone/>
              <a:defRPr b="1" sz="1800">
                <a:uFill>
                  <a:solidFill>
                    <a:srgbClr val="000000"/>
                  </a:solidFill>
                </a:uFill>
                <a:latin typeface="+mj-lt"/>
                <a:ea typeface="+mj-ea"/>
                <a:cs typeface="+mj-cs"/>
                <a:sym typeface="Helvetica"/>
              </a:defRPr>
            </a:pPr>
            <a:r>
              <a:t>Class war:</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sanguine argued very forcibly that it was in the very nature of things impossible that the new hopes of the workingmen could be satisfied, simply because the world had not the wherewithal to satisfy them. It was only because the masses worked very hard and lived on short commons that the race did not starve outright, and no considerable improvement in their condition was possible while the world, as a whole, remained so poor.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‘It was not the capitalists whom the laboring men were contending with, these maintained, but the iron-bound environment of humanity, and it was merely a question of the thickness of their skulls when they would discover the fact and make up their minds to endure what they could not cure.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less sanguine admitted all this. Of course the workingmen’s aspirations were impossible of fulfillment for natural reasons, but there were grounds to fear that they would not discover this fact until they had made a sad mess of society. They had the votes and the power to do so if they pleased, and their leaders meant they should. Some of these desponding observers went so far as to predict an impending social cataclysm. Humanity, they argued, having climbed to the top round of the ladder of civilization, was about to take a header into chaos…’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The Limit of Human Felicity"/>
          <p:cNvSpPr txBox="1"/>
          <p:nvPr>
            <p:ph type="title" idx="4294967295"/>
          </p:nvPr>
        </p:nvSpPr>
        <p:spPr>
          <a:xfrm>
            <a:off x="277663" y="-3"/>
            <a:ext cx="8572501" cy="1267128"/>
          </a:xfrm>
          <a:prstGeom prst="rect">
            <a:avLst/>
          </a:prstGeom>
        </p:spPr>
        <p:txBody>
          <a:bodyPr lIns="45718" tIns="45718" rIns="45718" bIns="45718"/>
          <a:lstStyle>
            <a:lvl1pPr defTabSz="388620">
              <a:defRPr sz="5100">
                <a:solidFill>
                  <a:srgbClr val="000080"/>
                </a:solidFill>
                <a:uFill>
                  <a:solidFill>
                    <a:srgbClr val="000000"/>
                  </a:solidFill>
                </a:uFill>
              </a:defRPr>
            </a:lvl1pPr>
          </a:lstStyle>
          <a:p>
            <a:pPr/>
            <a:r>
              <a:t>The Limit of Human Felicity</a:t>
            </a:r>
          </a:p>
        </p:txBody>
      </p:sp>
      <p:sp>
        <p:nvSpPr>
          <p:cNvPr id="103" name="Technological marvels of 2000: great cities, Amazon drop-shipments, music…"/>
          <p:cNvSpPr txBox="1"/>
          <p:nvPr>
            <p:ph type="body" idx="4294967295"/>
          </p:nvPr>
        </p:nvSpPr>
        <p:spPr>
          <a:xfrm>
            <a:off x="277663" y="1267120"/>
            <a:ext cx="8572501" cy="5397505"/>
          </a:xfrm>
          <a:prstGeom prst="rect">
            <a:avLst/>
          </a:prstGeom>
        </p:spPr>
        <p:txBody>
          <a:bodyPr lIns="45718" tIns="45718" rIns="45718" bIns="45718" anchor="t"/>
          <a:lstStyle/>
          <a:p>
            <a:pPr marL="0" indent="0" defTabSz="393190">
              <a:spcBef>
                <a:spcPts val="1000"/>
              </a:spcBef>
              <a:buSzTx/>
              <a:buFont typeface="Arial"/>
              <a:buNone/>
              <a:defRPr b="1" sz="2000">
                <a:uFill>
                  <a:solidFill>
                    <a:srgbClr val="000000"/>
                  </a:solidFill>
                </a:uFill>
                <a:latin typeface="+mj-lt"/>
                <a:ea typeface="+mj-ea"/>
                <a:cs typeface="+mj-cs"/>
                <a:sym typeface="Helvetica"/>
              </a:defRPr>
            </a:pPr>
            <a:r>
              <a:t>Technological marvels of 2000: great cities, Amazon drop-shipments, music</a:t>
            </a:r>
          </a:p>
          <a:p>
            <a:pPr marL="206941" indent="-206941" defTabSz="393190">
              <a:spcBef>
                <a:spcPts val="1000"/>
              </a:spcBef>
              <a:buSzPct val="100000"/>
              <a:defRPr sz="2000">
                <a:uFill>
                  <a:solidFill>
                    <a:srgbClr val="000000"/>
                  </a:solidFill>
                </a:uFill>
                <a:latin typeface="Times New Roman"/>
                <a:ea typeface="Times New Roman"/>
                <a:cs typeface="Times New Roman"/>
                <a:sym typeface="Times New Roman"/>
              </a:defRPr>
            </a:pPr>
            <a:r>
              <a:t>Julian West expects Edith Leete to play the piano, but:</a:t>
            </a:r>
          </a:p>
          <a:p>
            <a:pPr marL="206941" indent="-206941" defTabSz="393190">
              <a:spcBef>
                <a:spcPts val="1000"/>
              </a:spcBef>
              <a:buSzPct val="100000"/>
              <a:defRPr sz="2000">
                <a:uFill>
                  <a:solidFill>
                    <a:srgbClr val="000000"/>
                  </a:solidFill>
                </a:uFill>
                <a:latin typeface="Times New Roman"/>
                <a:ea typeface="Times New Roman"/>
                <a:cs typeface="Times New Roman"/>
                <a:sym typeface="Times New Roman"/>
              </a:defRPr>
            </a:pPr>
            <a:r>
              <a:t>‘“Nothing would delight me so much as to listen to you,” I said. </a:t>
            </a:r>
          </a:p>
          <a:p>
            <a:pPr marL="206941" indent="-206941" defTabSz="393190">
              <a:spcBef>
                <a:spcPts val="1000"/>
              </a:spcBef>
              <a:buSzPct val="100000"/>
              <a:defRPr sz="2000">
                <a:uFill>
                  <a:solidFill>
                    <a:srgbClr val="000000"/>
                  </a:solidFill>
                </a:uFill>
                <a:latin typeface="Times New Roman"/>
                <a:ea typeface="Times New Roman"/>
                <a:cs typeface="Times New Roman"/>
                <a:sym typeface="Times New Roman"/>
              </a:defRPr>
            </a:pPr>
            <a:r>
              <a:t>‘“To me!” she exclaimed, laughing. “Did you think I was going to play or sing to you?” </a:t>
            </a:r>
          </a:p>
          <a:p>
            <a:pPr marL="206941" indent="-206941" defTabSz="393190">
              <a:spcBef>
                <a:spcPts val="1000"/>
              </a:spcBef>
              <a:buSzPct val="100000"/>
              <a:defRPr sz="2000">
                <a:uFill>
                  <a:solidFill>
                    <a:srgbClr val="000000"/>
                  </a:solidFill>
                </a:uFill>
                <a:latin typeface="Times New Roman"/>
                <a:ea typeface="Times New Roman"/>
                <a:cs typeface="Times New Roman"/>
                <a:sym typeface="Times New Roman"/>
              </a:defRPr>
            </a:pPr>
            <a:r>
              <a:t>‘“I hoped so, certainly,” I replied. </a:t>
            </a:r>
          </a:p>
          <a:p>
            <a:pPr marL="206941" indent="-206941" defTabSz="393190">
              <a:spcBef>
                <a:spcPts val="1000"/>
              </a:spcBef>
              <a:buSzPct val="100000"/>
              <a:defRPr sz="2000">
                <a:uFill>
                  <a:solidFill>
                    <a:srgbClr val="000000"/>
                  </a:solidFill>
                </a:uFill>
                <a:latin typeface="Times New Roman"/>
                <a:ea typeface="Times New Roman"/>
                <a:cs typeface="Times New Roman"/>
                <a:sym typeface="Times New Roman"/>
              </a:defRPr>
            </a:pPr>
            <a:r>
              <a:t>‘Seeing that I was a little abashed, she subdued her merriment and explained. “Of course, we all sing nowadays as a matter of course in the training of the voice, and some learn to play instruments for their private amusement; but the professional music is so much grander and more perfect than any performance of ours, and so easily com- manded when we wish to hear it, that we don’t think of calling our singing or playing music at all. All the really fine singers and players are in the musical service, and the rest of us hold our peace for the main part. But would you really like to hear some music?”…’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The Limit of Human Felicity II"/>
          <p:cNvSpPr txBox="1"/>
          <p:nvPr>
            <p:ph type="title" idx="4294967295"/>
          </p:nvPr>
        </p:nvSpPr>
        <p:spPr>
          <a:xfrm>
            <a:off x="277663" y="-3"/>
            <a:ext cx="8572501" cy="1267128"/>
          </a:xfrm>
          <a:prstGeom prst="rect">
            <a:avLst/>
          </a:prstGeom>
        </p:spPr>
        <p:txBody>
          <a:bodyPr lIns="45718" tIns="45718" rIns="45718" bIns="45718"/>
          <a:lstStyle>
            <a:lvl1pPr defTabSz="365758">
              <a:defRPr sz="4800">
                <a:solidFill>
                  <a:srgbClr val="000080"/>
                </a:solidFill>
                <a:uFill>
                  <a:solidFill>
                    <a:srgbClr val="000000"/>
                  </a:solidFill>
                </a:uFill>
              </a:defRPr>
            </a:lvl1pPr>
          </a:lstStyle>
          <a:p>
            <a:pPr/>
            <a:r>
              <a:t>The Limit of Human Felicity II</a:t>
            </a:r>
          </a:p>
        </p:txBody>
      </p:sp>
      <p:sp>
        <p:nvSpPr>
          <p:cNvPr id="106" name="In the music room:…"/>
          <p:cNvSpPr txBox="1"/>
          <p:nvPr>
            <p:ph type="body" idx="4294967295"/>
          </p:nvPr>
        </p:nvSpPr>
        <p:spPr>
          <a:xfrm>
            <a:off x="277663" y="1267120"/>
            <a:ext cx="8572501" cy="5397505"/>
          </a:xfrm>
          <a:prstGeom prst="rect">
            <a:avLst/>
          </a:prstGeom>
        </p:spPr>
        <p:txBody>
          <a:bodyPr lIns="45718" tIns="45718" rIns="45718" bIns="45718" anchor="t"/>
          <a:lstStyle/>
          <a:p>
            <a:pPr marL="0" indent="0" defTabSz="411479">
              <a:spcBef>
                <a:spcPts val="1000"/>
              </a:spcBef>
              <a:buSzTx/>
              <a:buFont typeface="Arial"/>
              <a:buNone/>
              <a:defRPr b="1" sz="2100">
                <a:uFill>
                  <a:solidFill>
                    <a:srgbClr val="000000"/>
                  </a:solidFill>
                </a:uFill>
                <a:latin typeface="+mj-lt"/>
                <a:ea typeface="+mj-ea"/>
                <a:cs typeface="+mj-cs"/>
                <a:sym typeface="Helvetica"/>
              </a:defRPr>
            </a:pPr>
            <a:r>
              <a:t>In the music room:</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‘She made me sit down comfortably, and, crossing the room, so far as I could see, merely touched one or two screws, and at once the room was filled with the music of a grand organ anthem; filled, not flooded, for, by some means, the volume of melody had been per- fectly graduated to the size of the apartment. I listened, scarcely breathing, to the close. Such music, so perfectly rendered, I had never expected to hear. </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‘“Grand!” I cried, as the last great wave of sound broke and ebbed away into silence. “Bach must be at the keys of that organ; but where is the organ?”…</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‘“There are a number of music rooms in the city, perfectly adapted acoustically to the different sorts of music. These halls are connected by telephone with all the houses of the city…. Any one of the four pieces now going on that you prefer, you can hear by merely pressing the button which will connect your house-wire with the hall where it is being rendered…”’</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The Limit of Human Felicity III"/>
          <p:cNvSpPr txBox="1"/>
          <p:nvPr>
            <p:ph type="title" idx="4294967295"/>
          </p:nvPr>
        </p:nvSpPr>
        <p:spPr>
          <a:xfrm>
            <a:off x="277663" y="-3"/>
            <a:ext cx="8572501" cy="1267128"/>
          </a:xfrm>
          <a:prstGeom prst="rect">
            <a:avLst/>
          </a:prstGeom>
        </p:spPr>
        <p:txBody>
          <a:bodyPr lIns="45718" tIns="45718" rIns="45718" bIns="45718"/>
          <a:lstStyle>
            <a:lvl1pPr defTabSz="356615">
              <a:defRPr sz="4600">
                <a:solidFill>
                  <a:srgbClr val="000080"/>
                </a:solidFill>
                <a:uFill>
                  <a:solidFill>
                    <a:srgbClr val="000000"/>
                  </a:solidFill>
                </a:uFill>
              </a:defRPr>
            </a:lvl1pPr>
          </a:lstStyle>
          <a:p>
            <a:pPr/>
            <a:r>
              <a:t>The Limit of Human Felicity III</a:t>
            </a:r>
          </a:p>
        </p:txBody>
      </p:sp>
      <p:sp>
        <p:nvSpPr>
          <p:cNvPr id="109" name="Four live orchestras you can listen to on the speakerphone!…"/>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Four live orchestras you can listen to on the speakerphone!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‘“It appears to me, Miss Leete,” I said, “that if we could have devised an arrangement for providing everybody with music in their homes, perfect in quality, unlimited in quantity, suited to every mood, and beginning and ceasing at will, we should have considered the limit of human felicity already attained, and ceased to strive for further improvements…”’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 name="12. Modern Economic Growth (Mar 5):…"/>
          <p:cNvSpPr txBox="1"/>
          <p:nvPr>
            <p:ph type="body" idx="4294967295"/>
          </p:nvPr>
        </p:nvSpPr>
        <p:spPr>
          <a:xfrm>
            <a:off x="277663" y="1270000"/>
            <a:ext cx="8572501" cy="5080000"/>
          </a:xfrm>
          <a:prstGeom prst="rect">
            <a:avLst/>
          </a:prstGeom>
        </p:spPr>
        <p:txBody>
          <a:bodyPr lIns="45718" tIns="45718" rIns="45718" bIns="45718" anchor="t"/>
          <a:lstStyle/>
          <a:p>
            <a:pPr marL="0" indent="0" defTabSz="246888">
              <a:spcBef>
                <a:spcPts val="0"/>
              </a:spcBef>
              <a:buSzTx/>
              <a:buFont typeface="Arial"/>
              <a:buNone/>
              <a:defRPr b="1" sz="1200">
                <a:uFill>
                  <a:solidFill>
                    <a:srgbClr val="000000"/>
                  </a:solidFill>
                </a:uFill>
                <a:latin typeface="+mj-lt"/>
                <a:ea typeface="+mj-ea"/>
                <a:cs typeface="+mj-cs"/>
                <a:sym typeface="Helvetica"/>
              </a:defRPr>
            </a:pPr>
            <a:r>
              <a:t>12. Modern Economic Growth (Mar 5):</a:t>
            </a:r>
          </a:p>
          <a:p>
            <a:pPr marL="129941" indent="-129941" defTabSz="246888">
              <a:spcBef>
                <a:spcPts val="0"/>
              </a:spcBef>
              <a:buSzPct val="100000"/>
              <a:defRPr b="1" sz="1000">
                <a:uFill>
                  <a:solidFill>
                    <a:srgbClr val="000000"/>
                  </a:solidFill>
                </a:uFill>
                <a:latin typeface="+mj-lt"/>
                <a:ea typeface="+mj-ea"/>
                <a:cs typeface="+mj-cs"/>
                <a:sym typeface="Helvetica"/>
              </a:defRPr>
            </a:pPr>
            <a:r>
              <a:t>Read: </a:t>
            </a:r>
            <a:r>
              <a:rPr b="0">
                <a:latin typeface="Times New Roman"/>
                <a:ea typeface="Times New Roman"/>
                <a:cs typeface="Times New Roman"/>
                <a:sym typeface="Times New Roman"/>
              </a:rPr>
              <a:t>J. Bradford DeLong: </a:t>
            </a:r>
            <a:r>
              <a:rPr b="0" i="1">
                <a:latin typeface="Times New Roman"/>
                <a:ea typeface="Times New Roman"/>
                <a:cs typeface="Times New Roman"/>
                <a:sym typeface="Times New Roman"/>
              </a:rPr>
              <a:t>Slouching Towards Utopia?: An Economic History of the Long Twentieth Century</a:t>
            </a:r>
            <a:r>
              <a:rPr b="0">
                <a:latin typeface="Times New Roman"/>
                <a:ea typeface="Times New Roman"/>
                <a:cs typeface="Times New Roman"/>
                <a:sym typeface="Times New Roman"/>
              </a:rPr>
              <a:t> DRAFT, selections &lt;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https://delong.typepad.com/files/slouching-towards-utopia-fall-2019.zip</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08284" indent="-108284" defTabSz="246888">
              <a:spcBef>
                <a:spcPts val="0"/>
              </a:spcBef>
              <a:buSzPct val="100000"/>
              <a:defRPr b="1" sz="1000">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rPr>
              <a:t>https://github.com/braddelong/public-files/blob/master/econ-135-lecture-12.pptx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0" indent="0" defTabSz="246888">
              <a:spcBef>
                <a:spcPts val="0"/>
              </a:spcBef>
              <a:buSzTx/>
              <a:buFont typeface="Arial"/>
              <a:buNone/>
              <a:defRPr sz="1200">
                <a:uFill>
                  <a:solidFill>
                    <a:srgbClr val="000000"/>
                  </a:solidFill>
                </a:uFill>
                <a:latin typeface="+mj-lt"/>
                <a:ea typeface="+mj-ea"/>
                <a:cs typeface="+mj-cs"/>
                <a:sym typeface="Helvetica"/>
              </a:defRPr>
            </a:pPr>
          </a:p>
          <a:p>
            <a:pPr marL="0" indent="0" defTabSz="246888">
              <a:spcBef>
                <a:spcPts val="0"/>
              </a:spcBef>
              <a:buSzTx/>
              <a:buFont typeface="Arial"/>
              <a:buNone/>
              <a:defRPr b="1" sz="1200">
                <a:uFill>
                  <a:solidFill>
                    <a:srgbClr val="000000"/>
                  </a:solidFill>
                </a:uFill>
                <a:latin typeface="+mj-lt"/>
                <a:ea typeface="+mj-ea"/>
                <a:cs typeface="+mj-cs"/>
                <a:sym typeface="Helvetica"/>
              </a:defRPr>
            </a:pPr>
            <a:r>
              <a:t>13. U.S. Economic Ascendancy (Mar 10):</a:t>
            </a:r>
          </a:p>
          <a:p>
            <a:pPr marL="129941" indent="-129941" defTabSz="246888">
              <a:spcBef>
                <a:spcPts val="0"/>
              </a:spcBef>
              <a:buSzPct val="100000"/>
              <a:defRPr b="1" sz="1000">
                <a:uFill>
                  <a:solidFill>
                    <a:srgbClr val="000000"/>
                  </a:solidFill>
                </a:uFill>
                <a:latin typeface="+mj-lt"/>
                <a:ea typeface="+mj-ea"/>
                <a:cs typeface="+mj-cs"/>
                <a:sym typeface="Helvetica"/>
              </a:defRPr>
            </a:pPr>
            <a:r>
              <a:t>Read: </a:t>
            </a:r>
            <a:r>
              <a:rPr b="0">
                <a:latin typeface="Times New Roman"/>
                <a:ea typeface="Times New Roman"/>
                <a:cs typeface="Times New Roman"/>
                <a:sym typeface="Times New Roman"/>
              </a:rPr>
              <a:t>Claudia Goldin and Larry Katz: </a:t>
            </a:r>
            <a:r>
              <a:rPr b="0" i="1">
                <a:latin typeface="Times New Roman"/>
                <a:ea typeface="Times New Roman"/>
                <a:cs typeface="Times New Roman"/>
                <a:sym typeface="Times New Roman"/>
              </a:rPr>
              <a:t>The Race Between Education and Technology</a:t>
            </a:r>
            <a:r>
              <a:rPr b="0">
                <a:latin typeface="Times New Roman"/>
                <a:ea typeface="Times New Roman"/>
                <a:cs typeface="Times New Roman"/>
                <a:sym typeface="Times New Roman"/>
              </a:rPr>
              <a:t>, chapter 1 &lt;</a:t>
            </a:r>
            <a:r>
              <a:rPr b="0" u="sng">
                <a:solidFill>
                  <a:srgbClr val="0000FF"/>
                </a:solidFill>
                <a:uFill>
                  <a:solidFill>
                    <a:srgbClr val="0000FF"/>
                  </a:solidFill>
                </a:uFill>
                <a:latin typeface="Times New Roman"/>
                <a:ea typeface="Times New Roman"/>
                <a:cs typeface="Times New Roman"/>
                <a:sym typeface="Times New Roman"/>
                <a:hlinkClick r:id="rId4" invalidUrl="" action="" tgtFrame="" tooltip="" history="1" highlightClick="0" endSnd="0"/>
              </a:rPr>
              <a:t>https://delong.typepad.com/files/goldin-katz-race-i.pdf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29941" indent="-129941" defTabSz="246888">
              <a:spcBef>
                <a:spcPts val="0"/>
              </a:spcBef>
              <a:buSzPct val="100000"/>
              <a:defRPr b="1" sz="1000">
                <a:uFill>
                  <a:solidFill>
                    <a:srgbClr val="000000"/>
                  </a:solidFill>
                </a:uFill>
                <a:latin typeface="+mj-lt"/>
                <a:ea typeface="+mj-ea"/>
                <a:cs typeface="+mj-cs"/>
                <a:sym typeface="Helvetica"/>
              </a:defRPr>
            </a:pPr>
            <a:r>
              <a:t>Slides</a:t>
            </a:r>
            <a:r>
              <a:rPr b="0">
                <a:latin typeface="Times New Roman"/>
                <a:ea typeface="Times New Roman"/>
                <a:cs typeface="Times New Roman"/>
                <a:sym typeface="Times New Roman"/>
              </a:rPr>
              <a:t>: &lt;</a:t>
            </a:r>
            <a:r>
              <a:rPr b="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https://github.com/braddelong/public-files/blob/master/econ-135-lecture-13.pptx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08284" indent="-108284" defTabSz="246888">
              <a:spcBef>
                <a:spcPts val="0"/>
              </a:spcBef>
              <a:buSzPct val="100000"/>
              <a:defRPr b="1" sz="1000">
                <a:uFill>
                  <a:solidFill>
                    <a:srgbClr val="000000"/>
                  </a:solidFill>
                </a:uFill>
                <a:latin typeface="+mj-lt"/>
                <a:ea typeface="+mj-ea"/>
                <a:cs typeface="+mj-cs"/>
                <a:sym typeface="Helvetica"/>
              </a:defRPr>
            </a:pPr>
            <a:r>
              <a:t>Finish</a:t>
            </a:r>
            <a:r>
              <a:rPr b="0">
                <a:latin typeface="Times New Roman"/>
                <a:ea typeface="Times New Roman"/>
                <a:cs typeface="Times New Roman"/>
                <a:sym typeface="Times New Roman"/>
              </a:rPr>
              <a:t>: Assignment 6: slow technological and organizational progress before 1500 &lt;</a:t>
            </a:r>
            <a:r>
              <a:rPr b="0" u="sng">
                <a:solidFill>
                  <a:srgbClr val="0000FF"/>
                </a:solidFill>
                <a:uFill>
                  <a:solidFill>
                    <a:srgbClr val="0000FF"/>
                  </a:solidFill>
                </a:uFill>
                <a:latin typeface="Times New Roman"/>
                <a:ea typeface="Times New Roman"/>
                <a:cs typeface="Times New Roman"/>
                <a:sym typeface="Times New Roman"/>
                <a:hlinkClick r:id="rId6" invalidUrl="" action="" tgtFrame="" tooltip="" history="1" highlightClick="0" endSnd="0"/>
              </a:rPr>
              <a:t>https://bcourses.berkeley.edu/courses/1487685/assignments/8069059</a:t>
            </a:r>
            <a:r>
              <a:rPr b="0">
                <a:latin typeface="Times New Roman"/>
                <a:ea typeface="Times New Roman"/>
                <a:cs typeface="Times New Roman"/>
                <a:sym typeface="Times New Roman"/>
              </a:rPr>
              <a:t>&gt;; due March 11</a:t>
            </a:r>
            <a:endParaRPr>
              <a:latin typeface="Times New Roman"/>
              <a:ea typeface="Times New Roman"/>
              <a:cs typeface="Times New Roman"/>
              <a:sym typeface="Times New Roman"/>
            </a:endParaRPr>
          </a:p>
          <a:p>
            <a:pPr marL="108284" indent="-108284" defTabSz="246888">
              <a:spcBef>
                <a:spcPts val="0"/>
              </a:spcBef>
              <a:buSzPct val="100000"/>
              <a:defRPr b="1" sz="1000">
                <a:uFill>
                  <a:solidFill>
                    <a:srgbClr val="000000"/>
                  </a:solidFill>
                </a:uFill>
                <a:latin typeface="+mj-lt"/>
                <a:ea typeface="+mj-ea"/>
                <a:cs typeface="+mj-cs"/>
                <a:sym typeface="Helvetica"/>
              </a:defRPr>
            </a:pPr>
            <a:r>
              <a:t>Start</a:t>
            </a:r>
            <a:r>
              <a:rPr b="0">
                <a:latin typeface="Times New Roman"/>
                <a:ea typeface="Times New Roman"/>
                <a:cs typeface="Times New Roman"/>
                <a:sym typeface="Times New Roman"/>
              </a:rPr>
              <a:t>: Assignment 7: post-1500 growth accelerations paper; due March 18</a:t>
            </a:r>
            <a:endParaRPr>
              <a:latin typeface="Times New Roman"/>
              <a:ea typeface="Times New Roman"/>
              <a:cs typeface="Times New Roman"/>
              <a:sym typeface="Times New Roman"/>
            </a:endParaRPr>
          </a:p>
          <a:p>
            <a:pPr marL="0" indent="0" defTabSz="246888">
              <a:spcBef>
                <a:spcPts val="0"/>
              </a:spcBef>
              <a:buSzTx/>
              <a:buFont typeface="Arial"/>
              <a:buNone/>
              <a:defRPr sz="1200">
                <a:uFill>
                  <a:solidFill>
                    <a:srgbClr val="000000"/>
                  </a:solidFill>
                </a:uFill>
                <a:latin typeface="+mj-lt"/>
                <a:ea typeface="+mj-ea"/>
                <a:cs typeface="+mj-cs"/>
                <a:sym typeface="Helvetica"/>
              </a:defRPr>
            </a:pPr>
          </a:p>
          <a:p>
            <a:pPr marL="0" indent="0" defTabSz="246888">
              <a:spcBef>
                <a:spcPts val="0"/>
              </a:spcBef>
              <a:buSzTx/>
              <a:buFont typeface="Arial"/>
              <a:buNone/>
              <a:defRPr b="1" sz="1200">
                <a:uFill>
                  <a:solidFill>
                    <a:srgbClr val="000000"/>
                  </a:solidFill>
                </a:uFill>
                <a:latin typeface="+mj-lt"/>
                <a:ea typeface="+mj-ea"/>
                <a:cs typeface="+mj-cs"/>
                <a:sym typeface="Helvetica"/>
              </a:defRPr>
            </a:pPr>
            <a:r>
              <a:t>14. Globalization Advances and Retreats (Mar 12):</a:t>
            </a:r>
          </a:p>
          <a:p>
            <a:pPr marL="108284" indent="-108284" defTabSz="246888">
              <a:spcBef>
                <a:spcPts val="0"/>
              </a:spcBef>
              <a:buSzPct val="100000"/>
              <a:defRPr b="1" sz="1000">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Ronald Findlay and Kevin O'Rourke (2007): </a:t>
            </a:r>
            <a:r>
              <a:rPr b="0" i="1">
                <a:latin typeface="Times New Roman"/>
                <a:ea typeface="Times New Roman"/>
                <a:cs typeface="Times New Roman"/>
                <a:sym typeface="Times New Roman"/>
              </a:rPr>
              <a:t>Power and Plenty: Trade, War, and the World Economy in the Second Millennium</a:t>
            </a:r>
            <a:r>
              <a:rPr b="0">
                <a:latin typeface="Times New Roman"/>
                <a:ea typeface="Times New Roman"/>
                <a:cs typeface="Times New Roman"/>
                <a:sym typeface="Times New Roman"/>
              </a:rPr>
              <a:t>, selections &lt;</a:t>
            </a:r>
            <a:r>
              <a:rPr b="0" u="sng">
                <a:solidFill>
                  <a:srgbClr val="0000FF"/>
                </a:solidFill>
                <a:uFill>
                  <a:solidFill>
                    <a:srgbClr val="0000FF"/>
                  </a:solidFill>
                </a:uFill>
                <a:latin typeface="Times New Roman"/>
                <a:ea typeface="Times New Roman"/>
                <a:cs typeface="Times New Roman"/>
                <a:sym typeface="Times New Roman"/>
                <a:hlinkClick r:id="rId7" invalidUrl="" action="" tgtFrame="" tooltip="" history="1" highlightClick="0" endSnd="0"/>
              </a:rPr>
              <a:t>https://delong.typepad.com/files/findlay-orourke-selections.pdf</a:t>
            </a:r>
            <a:r>
              <a:rPr b="0">
                <a:latin typeface="Times New Roman"/>
                <a:ea typeface="Times New Roman"/>
                <a:cs typeface="Times New Roman"/>
                <a:sym typeface="Times New Roman"/>
              </a:rPr>
              <a:t>&gt; </a:t>
            </a:r>
            <a:endParaRPr>
              <a:latin typeface="Times New Roman"/>
              <a:ea typeface="Times New Roman"/>
              <a:cs typeface="Times New Roman"/>
              <a:sym typeface="Times New Roman"/>
            </a:endParaRPr>
          </a:p>
          <a:p>
            <a:pPr marL="108284" indent="-108284" defTabSz="246888">
              <a:spcBef>
                <a:spcPts val="0"/>
              </a:spcBef>
              <a:buSzPct val="100000"/>
              <a:defRPr b="1" sz="1000">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8" invalidUrl="" action="" tgtFrame="" tooltip="" history="1" highlightClick="0" endSnd="0"/>
              </a:rPr>
              <a:t>https://github.com/braddelong/public-files/blob/master/econ-135-lecture-14.pptx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08284" indent="-108284" defTabSz="246888">
              <a:spcBef>
                <a:spcPts val="0"/>
              </a:spcBef>
              <a:buSzPct val="100000"/>
              <a:defRPr sz="1000">
                <a:uFill>
                  <a:solidFill>
                    <a:srgbClr val="000000"/>
                  </a:solidFill>
                </a:uFill>
                <a:latin typeface="Times New Roman"/>
                <a:ea typeface="Times New Roman"/>
                <a:cs typeface="Times New Roman"/>
                <a:sym typeface="Times New Roman"/>
              </a:defRPr>
            </a:pPr>
          </a:p>
          <a:p>
            <a:pPr marL="0" indent="0" defTabSz="246888">
              <a:spcBef>
                <a:spcPts val="0"/>
              </a:spcBef>
              <a:buSzTx/>
              <a:buFont typeface="Arial"/>
              <a:buNone/>
              <a:defRPr sz="1200">
                <a:uFill>
                  <a:solidFill>
                    <a:srgbClr val="000000"/>
                  </a:solidFill>
                </a:uFill>
                <a:latin typeface="+mj-lt"/>
                <a:ea typeface="+mj-ea"/>
                <a:cs typeface="+mj-cs"/>
                <a:sym typeface="Helvetica"/>
              </a:defRPr>
            </a:pPr>
          </a:p>
          <a:p>
            <a:pPr marL="0" indent="0" defTabSz="246888">
              <a:spcBef>
                <a:spcPts val="0"/>
              </a:spcBef>
              <a:buSzTx/>
              <a:buFont typeface="Arial"/>
              <a:buNone/>
              <a:defRPr b="1" sz="1200">
                <a:uFill>
                  <a:solidFill>
                    <a:srgbClr val="000000"/>
                  </a:solidFill>
                </a:uFill>
                <a:latin typeface="+mj-lt"/>
                <a:ea typeface="+mj-ea"/>
                <a:cs typeface="+mj-cs"/>
                <a:sym typeface="Helvetica"/>
              </a:defRPr>
            </a:pPr>
            <a:r>
              <a:t>15. Convergence and Its Absence (Mar 17):</a:t>
            </a:r>
          </a:p>
          <a:p>
            <a:pPr marL="129941" indent="-129941" defTabSz="246888">
              <a:spcBef>
                <a:spcPts val="0"/>
              </a:spcBef>
              <a:buSzPct val="100000"/>
              <a:defRPr b="1" sz="1000">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J. Bradford DeLong (1986): Productivity Growth, Convergence, and Welfare: Comment &lt;</a:t>
            </a:r>
            <a:r>
              <a:rPr b="0" u="sng">
                <a:solidFill>
                  <a:srgbClr val="0000FF"/>
                </a:solidFill>
                <a:uFill>
                  <a:solidFill>
                    <a:srgbClr val="0000FF"/>
                  </a:solidFill>
                </a:uFill>
                <a:latin typeface="Times New Roman"/>
                <a:ea typeface="Times New Roman"/>
                <a:cs typeface="Times New Roman"/>
                <a:sym typeface="Times New Roman"/>
                <a:hlinkClick r:id="rId9" invalidUrl="" action="" tgtFrame="" tooltip="" history="1" highlightClick="0" endSnd="0"/>
              </a:rPr>
              <a:t>https://delong.typepad.com/files/delong-baumol.pdf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29941" indent="-129941" defTabSz="246888">
              <a:spcBef>
                <a:spcPts val="0"/>
              </a:spcBef>
              <a:buSzPct val="100000"/>
              <a:defRPr b="1" sz="1000">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Dev Patel, Justin Sandefur, and Arvind Subramanian (2019): Everything You Know about Cross-Country Convergence Is (Now) Wrong &lt;</a:t>
            </a:r>
            <a:r>
              <a:rPr b="0" u="sng">
                <a:solidFill>
                  <a:srgbClr val="0000FF"/>
                </a:solidFill>
                <a:uFill>
                  <a:solidFill>
                    <a:srgbClr val="0000FF"/>
                  </a:solidFill>
                </a:uFill>
                <a:latin typeface="Times New Roman"/>
                <a:ea typeface="Times New Roman"/>
                <a:cs typeface="Times New Roman"/>
                <a:sym typeface="Times New Roman"/>
                <a:hlinkClick r:id="rId10" invalidUrl="" action="" tgtFrame="" tooltip="" history="1" highlightClick="0" endSnd="0"/>
              </a:rPr>
              <a:t>https://www.piie.com/blogs/realtime-economic-issues-watch/everything-you-know-about-cross-country-convergence-now-wrong</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08284" indent="-108284" defTabSz="246888">
              <a:spcBef>
                <a:spcPts val="0"/>
              </a:spcBef>
              <a:buSzPct val="100000"/>
              <a:defRPr b="1" sz="1000">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11" invalidUrl="" action="" tgtFrame="" tooltip="" history="1" highlightClick="0" endSnd="0"/>
              </a:rPr>
              <a:t>https://github.com/braddelong/public-files/blob/master/econ-135-lecture-15.pptx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08284" indent="-108284" defTabSz="246888">
              <a:spcBef>
                <a:spcPts val="0"/>
              </a:spcBef>
              <a:buSzPct val="100000"/>
              <a:defRPr b="1" sz="1000">
                <a:uFill>
                  <a:solidFill>
                    <a:srgbClr val="000000"/>
                  </a:solidFill>
                </a:uFill>
                <a:latin typeface="+mj-lt"/>
                <a:ea typeface="+mj-ea"/>
                <a:cs typeface="+mj-cs"/>
                <a:sym typeface="Helvetica"/>
              </a:defRPr>
            </a:pPr>
            <a:r>
              <a:t>Finish</a:t>
            </a:r>
            <a:r>
              <a:rPr b="0">
                <a:latin typeface="Times New Roman"/>
                <a:ea typeface="Times New Roman"/>
                <a:cs typeface="Times New Roman"/>
                <a:sym typeface="Times New Roman"/>
              </a:rPr>
              <a:t>: Assignment 7: post-1500 growth accelerations paper; due March 18</a:t>
            </a:r>
            <a:endParaRPr>
              <a:latin typeface="Times New Roman"/>
              <a:ea typeface="Times New Roman"/>
              <a:cs typeface="Times New Roman"/>
              <a:sym typeface="Times New Roman"/>
            </a:endParaRPr>
          </a:p>
          <a:p>
            <a:pPr marL="108284" indent="-108284" defTabSz="246888">
              <a:spcBef>
                <a:spcPts val="0"/>
              </a:spcBef>
              <a:buSzPct val="100000"/>
              <a:defRPr b="1" sz="1000">
                <a:uFill>
                  <a:solidFill>
                    <a:srgbClr val="000000"/>
                  </a:solidFill>
                </a:uFill>
                <a:latin typeface="+mj-lt"/>
                <a:ea typeface="+mj-ea"/>
                <a:cs typeface="+mj-cs"/>
                <a:sym typeface="Helvetica"/>
              </a:defRPr>
            </a:pPr>
            <a:r>
              <a:t>Start</a:t>
            </a:r>
            <a:r>
              <a:rPr b="0">
                <a:latin typeface="Times New Roman"/>
                <a:ea typeface="Times New Roman"/>
                <a:cs typeface="Times New Roman"/>
                <a:sym typeface="Times New Roman"/>
              </a:rPr>
              <a:t>: Assignment 8:; due Mar 25</a:t>
            </a:r>
          </a:p>
        </p:txBody>
      </p:sp>
      <p:sp>
        <p:nvSpPr>
          <p:cNvPr id="49"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315468">
              <a:defRPr sz="4100">
                <a:uFill>
                  <a:solidFill>
                    <a:srgbClr val="000000"/>
                  </a:solidFill>
                </a:uFill>
              </a:defRPr>
            </a:lvl1pPr>
          </a:lstStyle>
          <a:p>
            <a:pPr/>
            <a:r>
              <a:t>Roadmap for the Next Two Weeks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Feminism"/>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Feminism</a:t>
            </a:r>
          </a:p>
        </p:txBody>
      </p:sp>
      <p:sp>
        <p:nvSpPr>
          <p:cNvPr id="112" name="The elimination of housework—and of the servant class:…"/>
          <p:cNvSpPr txBox="1"/>
          <p:nvPr>
            <p:ph type="body" idx="4294967295"/>
          </p:nvPr>
        </p:nvSpPr>
        <p:spPr>
          <a:xfrm>
            <a:off x="277663" y="1267120"/>
            <a:ext cx="8572501" cy="5397505"/>
          </a:xfrm>
          <a:prstGeom prst="rect">
            <a:avLst/>
          </a:prstGeom>
        </p:spPr>
        <p:txBody>
          <a:bodyPr lIns="45718" tIns="45718" rIns="45718" bIns="45718" anchor="t"/>
          <a:lstStyle/>
          <a:p>
            <a:pPr marL="0" indent="0" defTabSz="452627">
              <a:spcBef>
                <a:spcPts val="1100"/>
              </a:spcBef>
              <a:buSzTx/>
              <a:buFont typeface="Arial"/>
              <a:buNone/>
              <a:defRPr b="1" sz="2300">
                <a:uFill>
                  <a:solidFill>
                    <a:srgbClr val="000000"/>
                  </a:solidFill>
                </a:uFill>
                <a:latin typeface="+mj-lt"/>
                <a:ea typeface="+mj-ea"/>
                <a:cs typeface="+mj-cs"/>
                <a:sym typeface="Helvetica"/>
              </a:defRPr>
            </a:pPr>
            <a:r>
              <a:t>The elimination of housework—and of the servant class:</a:t>
            </a:r>
          </a:p>
          <a:p>
            <a:pPr marL="238224"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‘“Who does your house-work, then?” I asked. </a:t>
            </a:r>
          </a:p>
          <a:p>
            <a:pPr marL="238224"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‘“There is none to do,” said Mrs. Leete.… “Our washing is all done at public laundries at exces- sively cheap rates, and our cooking at public kitchens. The making and repairing of all we wear are done outside in public shops. Elec- tricity,* of course, takes the place of all fires and lighting. We choose houses no larger than we need, and furnish them so as to involve the minimum of trouble to keep them in order. We have no use for domestic servants….</a:t>
            </a:r>
          </a:p>
          <a:p>
            <a:pPr marL="238224"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‘“What a paradise for womankind the world must be now!” I exclaimed. “In my day, even wealth and unlimited servants did not enfranchise their possessors from household cares, while the women of the merely well-to-do and poorer classes lived and died martyrs to them…”’</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2. The View from 3000: Themes &amp; Big Ideas"/>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The View from 3000: Themes &amp; Big Ideas</a:t>
            </a:r>
          </a:p>
        </p:txBody>
      </p:sp>
      <p:sp>
        <p:nvSpPr>
          <p:cNvPr id="115" name="Science reaches critical mass and from it springs engineering—all of the engineering subdisciplines, including the management of human resources and of organizations. From a liberal political order spring national and then the global market economy. And "/>
          <p:cNvSpPr txBox="1"/>
          <p:nvPr>
            <p:ph type="body" idx="4294967295"/>
          </p:nvPr>
        </p:nvSpPr>
        <p:spPr>
          <a:xfrm>
            <a:off x="277663" y="1267120"/>
            <a:ext cx="8572501" cy="5397505"/>
          </a:xfrm>
          <a:prstGeom prst="rect">
            <a:avLst/>
          </a:prstGeom>
        </p:spPr>
        <p:txBody>
          <a:bodyPr lIns="45718" tIns="45718" rIns="45718" bIns="45718" anchor="t"/>
          <a:lstStyle/>
          <a:p>
            <a:pPr marL="0" indent="0" defTabSz="379474">
              <a:spcBef>
                <a:spcPts val="900"/>
              </a:spcBef>
              <a:buSzTx/>
              <a:buFont typeface="Arial"/>
              <a:buNone/>
              <a:defRPr b="1" sz="1900">
                <a:uFill>
                  <a:solidFill>
                    <a:srgbClr val="000000"/>
                  </a:solidFill>
                </a:uFill>
                <a:latin typeface="+mj-lt"/>
                <a:ea typeface="+mj-ea"/>
                <a:cs typeface="+mj-cs"/>
                <a:sym typeface="Helvetica"/>
              </a:defRPr>
            </a:pPr>
            <a:r>
              <a:t>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since 1870, spring…</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Post-1870 history has been economic…</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Explosion of wealth…</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Cornucopia of technology…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Demographic transition…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Feminist revolution…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Empowered tyrannies…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Wealth gulfs…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Inclusion and hierarchy attenuation…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Mismanagement and insecurity…</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Modern Economic Growth"/>
          <p:cNvSpPr txBox="1"/>
          <p:nvPr>
            <p:ph type="title" idx="4294967295"/>
          </p:nvPr>
        </p:nvSpPr>
        <p:spPr>
          <a:xfrm>
            <a:off x="457200" y="0"/>
            <a:ext cx="8229600" cy="1270000"/>
          </a:xfrm>
          <a:prstGeom prst="rect">
            <a:avLst/>
          </a:prstGeom>
        </p:spPr>
        <p:txBody>
          <a:bodyPr lIns="45718" tIns="45718" rIns="45718" bIns="45718"/>
          <a:lstStyle>
            <a:lvl1pPr defTabSz="333756">
              <a:defRPr sz="5800">
                <a:uFill>
                  <a:solidFill>
                    <a:srgbClr val="000000"/>
                  </a:solidFill>
                </a:uFill>
                <a:latin typeface="Calibri"/>
                <a:ea typeface="Calibri"/>
                <a:cs typeface="Calibri"/>
                <a:sym typeface="Calibri"/>
              </a:defRPr>
            </a:lvl1pPr>
          </a:lstStyle>
          <a:p>
            <a:pPr/>
            <a:r>
              <a:t>Modern Economic Growth</a:t>
            </a:r>
          </a:p>
        </p:txBody>
      </p:sp>
      <p:sp>
        <p:nvSpPr>
          <p:cNvPr id="118" name="Modern Economic Growth &lt;https://www.icloud.com/keynote/0cAkr6Xg2irxSX4uEtqSShI-Q&gt;…"/>
          <p:cNvSpPr txBox="1"/>
          <p:nvPr>
            <p:ph type="body" idx="4294967295"/>
          </p:nvPr>
        </p:nvSpPr>
        <p:spPr>
          <a:xfrm>
            <a:off x="457200" y="1270000"/>
            <a:ext cx="8229601" cy="5366693"/>
          </a:xfrm>
          <a:prstGeom prst="rect">
            <a:avLst/>
          </a:prstGeom>
        </p:spPr>
        <p:txBody>
          <a:bodyPr lIns="45718" tIns="45718" rIns="45718" bIns="45718" anchor="t"/>
          <a:lstStyle/>
          <a:p>
            <a:pPr marL="196737" indent="-196737" defTabSz="310895">
              <a:spcBef>
                <a:spcPts val="800"/>
              </a:spcBef>
              <a:buSzPct val="100000"/>
              <a:buFont typeface="Arial"/>
              <a:defRPr sz="1300">
                <a:uFill>
                  <a:solidFill>
                    <a:srgbClr val="000000"/>
                  </a:solidFill>
                </a:uFill>
                <a:latin typeface="Calibri"/>
                <a:ea typeface="Calibri"/>
                <a:cs typeface="Calibri"/>
                <a:sym typeface="Calibri"/>
              </a:defRPr>
            </a:pPr>
            <a:r>
              <a:t>Modern Economic Growth &lt;</a:t>
            </a:r>
            <a:r>
              <a:rPr u="sng">
                <a:solidFill>
                  <a:srgbClr val="0000FF"/>
                </a:solidFill>
                <a:uFill>
                  <a:solidFill>
                    <a:srgbClr val="0000FF"/>
                  </a:solidFill>
                </a:uFill>
                <a:hlinkClick r:id="rId2" invalidUrl="" action="" tgtFrame="" tooltip="" history="1" highlightClick="0" endSnd="0"/>
              </a:rPr>
              <a:t>https://www.icloud.com/keynote/0cAkr6Xg2irxSX4uEtqSShI-Q</a:t>
            </a:r>
            <a:r>
              <a:t>&gt;</a:t>
            </a:r>
          </a:p>
          <a:p>
            <a:pPr marL="196737" indent="-196737" defTabSz="310895">
              <a:spcBef>
                <a:spcPts val="800"/>
              </a:spcBef>
              <a:buSzPct val="100000"/>
              <a:buFont typeface="Arial"/>
              <a:defRPr sz="1300">
                <a:uFill>
                  <a:solidFill>
                    <a:srgbClr val="000000"/>
                  </a:solidFill>
                </a:uFill>
                <a:latin typeface="Calibri"/>
                <a:ea typeface="Calibri"/>
                <a:cs typeface="Calibri"/>
                <a:sym typeface="Calibri"/>
              </a:defRPr>
            </a:pPr>
            <a:r>
              <a:t>Modern Economic Growth: Eagle’s-Eye View &lt;</a:t>
            </a:r>
            <a:r>
              <a:rPr u="sng">
                <a:solidFill>
                  <a:srgbClr val="0000FF"/>
                </a:solidFill>
                <a:uFill>
                  <a:solidFill>
                    <a:srgbClr val="0000FF"/>
                  </a:solidFill>
                </a:uFill>
                <a:hlinkClick r:id="rId3" invalidUrl="" action="" tgtFrame="" tooltip="" history="1" highlightClick="0" endSnd="0"/>
              </a:rPr>
              <a:t>https://www.icloud.com/keynote/0uV-761YfOFH171v7LfWSaraA</a:t>
            </a:r>
            <a:r>
              <a:t>&gt;</a:t>
            </a:r>
          </a:p>
          <a:p>
            <a:pPr marL="196737" indent="-196737" defTabSz="310895">
              <a:spcBef>
                <a:spcPts val="800"/>
              </a:spcBef>
              <a:buSzPct val="100000"/>
              <a:buFont typeface="Arial"/>
              <a:defRPr sz="1300">
                <a:uFill>
                  <a:solidFill>
                    <a:srgbClr val="000000"/>
                  </a:solidFill>
                </a:uFill>
                <a:latin typeface="Calibri"/>
                <a:ea typeface="Calibri"/>
                <a:cs typeface="Calibri"/>
                <a:sym typeface="Calibri"/>
              </a:defRPr>
            </a:pPr>
            <a:r>
              <a:t>Future Duration of Modern Economic Growth &lt;</a:t>
            </a:r>
            <a:r>
              <a:rPr u="sng">
                <a:solidFill>
                  <a:srgbClr val="0000FF"/>
                </a:solidFill>
                <a:uFill>
                  <a:solidFill>
                    <a:srgbClr val="0000FF"/>
                  </a:solidFill>
                </a:uFill>
                <a:hlinkClick r:id="rId4" invalidUrl="" action="" tgtFrame="" tooltip="" history="1" highlightClick="0" endSnd="0"/>
              </a:rPr>
              <a:t>https://www.icloud.com/keynote/0-YJu0G3OfHNBAdgdO7ACJ-rw</a:t>
            </a:r>
            <a:r>
              <a:t>&gt;</a:t>
            </a:r>
          </a:p>
          <a:p>
            <a:pPr marL="196737" indent="-196737" defTabSz="310895">
              <a:spcBef>
                <a:spcPts val="800"/>
              </a:spcBef>
              <a:buSzPct val="100000"/>
              <a:buFont typeface="Arial"/>
              <a:defRPr sz="1300">
                <a:uFill>
                  <a:solidFill>
                    <a:srgbClr val="000000"/>
                  </a:solidFill>
                </a:uFill>
                <a:latin typeface="Calibri"/>
                <a:ea typeface="Calibri"/>
                <a:cs typeface="Calibri"/>
                <a:sym typeface="Calibri"/>
              </a:defRPr>
            </a:pPr>
            <a:r>
              <a:t>Readings: Modern Economic Growth &lt;</a:t>
            </a:r>
            <a:r>
              <a:rPr u="sng">
                <a:solidFill>
                  <a:srgbClr val="0000FF"/>
                </a:solidFill>
                <a:uFill>
                  <a:solidFill>
                    <a:srgbClr val="0000FF"/>
                  </a:solidFill>
                </a:uFill>
                <a:hlinkClick r:id="rId5" invalidUrl="" action="" tgtFrame="" tooltip="" history="1" highlightClick="0" endSnd="0"/>
              </a:rPr>
              <a:t>https://www.icloud.com/keynote/0-eFajZd43DYDqAqDnBfRqeLA</a:t>
            </a:r>
            <a:r>
              <a:t>&gt;</a:t>
            </a:r>
          </a:p>
          <a:p>
            <a:pPr lvl="1" marL="507633" indent="-196737" defTabSz="310895">
              <a:spcBef>
                <a:spcPts val="800"/>
              </a:spcBef>
              <a:buSzPct val="100000"/>
              <a:buFont typeface="Arial"/>
              <a:defRPr sz="1300">
                <a:uFill>
                  <a:solidFill>
                    <a:srgbClr val="000000"/>
                  </a:solidFill>
                </a:uFill>
                <a:latin typeface="Calibri"/>
                <a:ea typeface="Calibri"/>
                <a:cs typeface="Calibri"/>
                <a:sym typeface="Calibri"/>
              </a:defRPr>
            </a:pPr>
            <a:r>
              <a:t>Article: Nordhaus: History of Lighting &lt;</a:t>
            </a:r>
            <a:r>
              <a:rPr u="sng">
                <a:solidFill>
                  <a:srgbClr val="0000FF"/>
                </a:solidFill>
                <a:uFill>
                  <a:solidFill>
                    <a:srgbClr val="0000FF"/>
                  </a:solidFill>
                </a:uFill>
                <a:hlinkClick r:id="rId6" invalidUrl="" action="" tgtFrame="" tooltip="" history="1" highlightClick="0" endSnd="0"/>
              </a:rPr>
              <a:t>https://www.icloud.com/keynote/0dc5gmnPPBwdqXx-Ql3i-hEaQ</a:t>
            </a:r>
            <a:r>
              <a:t>&gt;</a:t>
            </a:r>
          </a:p>
          <a:p>
            <a:pPr lvl="1" marL="507633" indent="-196737" defTabSz="310895">
              <a:spcBef>
                <a:spcPts val="800"/>
              </a:spcBef>
              <a:buSzPct val="100000"/>
              <a:buFont typeface="Arial"/>
              <a:defRPr sz="1300">
                <a:uFill>
                  <a:solidFill>
                    <a:srgbClr val="000000"/>
                  </a:solidFill>
                </a:uFill>
                <a:latin typeface="Calibri"/>
                <a:ea typeface="Calibri"/>
                <a:cs typeface="Calibri"/>
                <a:sym typeface="Calibri"/>
              </a:defRPr>
            </a:pPr>
            <a:r>
              <a:t>Article: Donaldson: Railways of the Raj &lt;</a:t>
            </a:r>
            <a:r>
              <a:rPr u="sng">
                <a:solidFill>
                  <a:srgbClr val="0000FF"/>
                </a:solidFill>
                <a:uFill>
                  <a:solidFill>
                    <a:srgbClr val="0000FF"/>
                  </a:solidFill>
                </a:uFill>
                <a:hlinkClick r:id="rId7" invalidUrl="" action="" tgtFrame="" tooltip="" history="1" highlightClick="0" endSnd="0"/>
              </a:rPr>
              <a:t>https://www.icloud.com/keynote/0qBZ2I5FNs-WmpuCh_lZHOurw</a:t>
            </a:r>
            <a:r>
              <a:t>&gt;</a:t>
            </a:r>
          </a:p>
          <a:p>
            <a:pPr lvl="1" marL="507633" indent="-196737" defTabSz="310895">
              <a:spcBef>
                <a:spcPts val="800"/>
              </a:spcBef>
              <a:buSzPct val="100000"/>
              <a:buFont typeface="Arial"/>
              <a:defRPr sz="1300">
                <a:uFill>
                  <a:solidFill>
                    <a:srgbClr val="000000"/>
                  </a:solidFill>
                </a:uFill>
                <a:latin typeface="Calibri"/>
                <a:ea typeface="Calibri"/>
                <a:cs typeface="Calibri"/>
                <a:sym typeface="Calibri"/>
              </a:defRPr>
            </a:pPr>
            <a:r>
              <a:t>Article: Thompson: Liberty Shipbuilders &lt;</a:t>
            </a:r>
            <a:r>
              <a:rPr u="sng">
                <a:solidFill>
                  <a:srgbClr val="0000FF"/>
                </a:solidFill>
                <a:uFill>
                  <a:solidFill>
                    <a:srgbClr val="0000FF"/>
                  </a:solidFill>
                </a:uFill>
                <a:hlinkClick r:id="rId8" invalidUrl="" action="" tgtFrame="" tooltip="" history="1" highlightClick="0" endSnd="0"/>
              </a:rPr>
              <a:t>https://www.icloud.com/keynote/0bwURhbpD_r3yp9L2Y4CNLW2A</a:t>
            </a:r>
            <a:r>
              <a:t>&gt;</a:t>
            </a:r>
          </a:p>
          <a:p>
            <a:pPr lvl="1" marL="507633" indent="-196737" defTabSz="310895">
              <a:spcBef>
                <a:spcPts val="800"/>
              </a:spcBef>
              <a:buSzPct val="100000"/>
              <a:buFont typeface="Arial"/>
              <a:defRPr sz="1300">
                <a:uFill>
                  <a:solidFill>
                    <a:srgbClr val="000000"/>
                  </a:solidFill>
                </a:uFill>
                <a:latin typeface="Calibri"/>
                <a:ea typeface="Calibri"/>
                <a:cs typeface="Calibri"/>
                <a:sym typeface="Calibri"/>
              </a:defRPr>
            </a:pPr>
            <a:r>
              <a:t>Article: Crafts: The Solow Productivity Paradox in Historical Perspective </a:t>
            </a:r>
            <a:r>
              <a:rPr u="sng">
                <a:solidFill>
                  <a:srgbClr val="0000FF"/>
                </a:solidFill>
                <a:uFill>
                  <a:solidFill>
                    <a:srgbClr val="0000FF"/>
                  </a:solidFill>
                </a:uFill>
                <a:hlinkClick r:id="rId9" invalidUrl="" action="" tgtFrame="" tooltip="" history="1" highlightClick="0" endSnd="0"/>
              </a:rPr>
              <a:t>https://www.icloud.com/keynote/0tR_-udvdJau_fkmiItCzxmCQ</a:t>
            </a:r>
            <a:r>
              <a:t> </a:t>
            </a:r>
          </a:p>
          <a:p>
            <a:pPr lvl="1" marL="507633" indent="-196737" defTabSz="310895">
              <a:spcBef>
                <a:spcPts val="800"/>
              </a:spcBef>
              <a:buSzPct val="100000"/>
              <a:buFont typeface="Arial"/>
              <a:defRPr sz="1300">
                <a:uFill>
                  <a:solidFill>
                    <a:srgbClr val="000000"/>
                  </a:solidFill>
                </a:uFill>
                <a:latin typeface="Calibri"/>
                <a:ea typeface="Calibri"/>
                <a:cs typeface="Calibri"/>
                <a:sym typeface="Calibri"/>
              </a:defRPr>
            </a:pPr>
            <a:r>
              <a:t>Article: Nathan Nunn (2008): The Long-Term Effects of Africa’s Slave Trades </a:t>
            </a:r>
            <a:r>
              <a:rPr u="sng">
                <a:solidFill>
                  <a:srgbClr val="0000FF"/>
                </a:solidFill>
                <a:uFill>
                  <a:solidFill>
                    <a:srgbClr val="0000FF"/>
                  </a:solidFill>
                </a:uFill>
                <a:hlinkClick r:id="rId10" invalidUrl="" action="" tgtFrame="" tooltip="" history="1" highlightClick="0" endSnd="0"/>
              </a:rPr>
              <a:t>https://www.icloud.com/keynote/06pkCtAWbjBWAijow41dM1XAQ</a:t>
            </a:r>
          </a:p>
          <a:p>
            <a:pPr marL="196737" indent="-196737" defTabSz="310895">
              <a:spcBef>
                <a:spcPts val="800"/>
              </a:spcBef>
              <a:buSzPct val="100000"/>
              <a:buFont typeface="Arial"/>
              <a:defRPr sz="1300">
                <a:uFill>
                  <a:solidFill>
                    <a:srgbClr val="000000"/>
                  </a:solidFill>
                </a:uFill>
                <a:latin typeface="Calibri"/>
                <a:ea typeface="Calibri"/>
                <a:cs typeface="Calibri"/>
                <a:sym typeface="Calibri"/>
              </a:defRPr>
            </a:pPr>
            <a:r>
              <a:t>African Retardation &lt;</a:t>
            </a:r>
            <a:r>
              <a:rPr u="sng">
                <a:solidFill>
                  <a:srgbClr val="0000FF"/>
                </a:solidFill>
                <a:uFill>
                  <a:solidFill>
                    <a:srgbClr val="0000FF"/>
                  </a:solidFill>
                </a:uFill>
                <a:hlinkClick r:id="rId11" invalidUrl="" action="" tgtFrame="" tooltip="" history="1" highlightClick="0" endSnd="0"/>
              </a:rPr>
              <a:t>https://www.icloud.com/keynote/0O8TxLOzM1gvGwSZYkWBV97rw</a:t>
            </a:r>
            <a:r>
              <a:t>&gt;</a:t>
            </a:r>
          </a:p>
          <a:p>
            <a:pPr lvl="1" marL="507633" indent="-196737" defTabSz="310895">
              <a:spcBef>
                <a:spcPts val="800"/>
              </a:spcBef>
              <a:buSzPct val="100000"/>
              <a:buFont typeface="Arial"/>
              <a:defRPr sz="1300">
                <a:uFill>
                  <a:solidFill>
                    <a:srgbClr val="000000"/>
                  </a:solidFill>
                </a:uFill>
                <a:latin typeface="Calibri"/>
                <a:ea typeface="Calibri"/>
                <a:cs typeface="Calibri"/>
                <a:sym typeface="Calibri"/>
              </a:defRPr>
            </a:pPr>
            <a:r>
              <a:t>Article: Nathan Nunn (2008): The Long-Term Effects of Africa’s Slave Trades </a:t>
            </a:r>
            <a:r>
              <a:rPr u="sng">
                <a:solidFill>
                  <a:srgbClr val="0000FF"/>
                </a:solidFill>
                <a:uFill>
                  <a:solidFill>
                    <a:srgbClr val="0000FF"/>
                  </a:solidFill>
                </a:uFill>
                <a:hlinkClick r:id="rId10" invalidUrl="" action="" tgtFrame="" tooltip="" history="1" highlightClick="0" endSnd="0"/>
              </a:rPr>
              <a:t>https://www.icloud.com/keynote/06pkCtAWbjBWAijow41dM1XAQ</a:t>
            </a:r>
            <a:r>
              <a:t> </a:t>
            </a:r>
            <a:r>
              <a:rPr u="sng">
                <a:solidFill>
                  <a:srgbClr val="0000FF"/>
                </a:solidFill>
                <a:uFill>
                  <a:solidFill>
                    <a:srgbClr val="0000FF"/>
                  </a:solidFill>
                </a:uFill>
                <a:hlinkClick r:id="rId10" invalidUrl="" action="" tgtFrame="" tooltip="" history="1" highlightClick="0" endSnd="0"/>
              </a:rPr>
              <a:t>https://www.icloud.com/keynote/06pkCtAWbjBWAijow41dM1XAQ</a:t>
            </a:r>
          </a:p>
          <a:p>
            <a:pPr marL="196737" indent="-196737" defTabSz="310895">
              <a:spcBef>
                <a:spcPts val="800"/>
              </a:spcBef>
              <a:buSzPct val="100000"/>
              <a:buFont typeface="Arial"/>
              <a:defRPr sz="1300">
                <a:uFill>
                  <a:solidFill>
                    <a:srgbClr val="000000"/>
                  </a:solidFill>
                </a:uFill>
                <a:latin typeface="Calibri"/>
                <a:ea typeface="Calibri"/>
                <a:cs typeface="Calibri"/>
                <a:sym typeface="Calibri"/>
              </a:defRPr>
            </a:pPr>
            <a:r>
              <a:t>Modern Economic Growth Memo Question &lt;</a:t>
            </a:r>
            <a:r>
              <a:rPr u="sng">
                <a:solidFill>
                  <a:srgbClr val="0000FF"/>
                </a:solidFill>
                <a:uFill>
                  <a:solidFill>
                    <a:srgbClr val="0000FF"/>
                  </a:solidFill>
                </a:uFill>
                <a:hlinkClick r:id="rId12" invalidUrl="" action="" tgtFrame="" tooltip="" history="1" highlightClick="0" endSnd="0"/>
              </a:rPr>
              <a:t>https://www.icloud.com/keynote/0ElT1DF6p0hpO991Wx0CTDJAQ</a:t>
            </a:r>
            <a:r>
              <a:t>&gt;</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The Eagle’s-Eye View"/>
          <p:cNvSpPr txBox="1"/>
          <p:nvPr>
            <p:ph type="title" idx="4294967295"/>
          </p:nvPr>
        </p:nvSpPr>
        <p:spPr>
          <a:xfrm>
            <a:off x="457200" y="0"/>
            <a:ext cx="8229600" cy="1270000"/>
          </a:xfrm>
          <a:prstGeom prst="rect">
            <a:avLst/>
          </a:prstGeom>
        </p:spPr>
        <p:txBody>
          <a:bodyPr lIns="45718" tIns="45718" rIns="45718" bIns="45718"/>
          <a:lstStyle>
            <a:lvl1pPr defTabSz="425194">
              <a:defRPr sz="7400">
                <a:uFill>
                  <a:solidFill>
                    <a:srgbClr val="000000"/>
                  </a:solidFill>
                </a:uFill>
                <a:latin typeface="Calibri"/>
                <a:ea typeface="Calibri"/>
                <a:cs typeface="Calibri"/>
                <a:sym typeface="Calibri"/>
              </a:defRPr>
            </a:lvl1pPr>
          </a:lstStyle>
          <a:p>
            <a:pPr/>
            <a:r>
              <a:t>The Eagle’s-Eye View</a:t>
            </a:r>
          </a:p>
        </p:txBody>
      </p:sp>
      <p:sp>
        <p:nvSpPr>
          <p:cNvPr id="121" name="Three accelerations:…"/>
          <p:cNvSpPr txBox="1"/>
          <p:nvPr>
            <p:ph type="body" idx="4294967295"/>
          </p:nvPr>
        </p:nvSpPr>
        <p:spPr>
          <a:xfrm>
            <a:off x="457200" y="1270000"/>
            <a:ext cx="8229601" cy="5366693"/>
          </a:xfrm>
          <a:prstGeom prst="rect">
            <a:avLst/>
          </a:prstGeom>
        </p:spPr>
        <p:txBody>
          <a:bodyPr lIns="45718" tIns="45718" rIns="45718" bIns="45718" anchor="t"/>
          <a:lstStyle/>
          <a:p>
            <a:pPr marL="283534" indent="-283534" defTabSz="448055">
              <a:spcBef>
                <a:spcPts val="1100"/>
              </a:spcBef>
              <a:buSzPct val="100000"/>
              <a:buFont typeface="Arial"/>
              <a:defRPr sz="2600">
                <a:uFill>
                  <a:solidFill>
                    <a:srgbClr val="000000"/>
                  </a:solidFill>
                </a:uFill>
                <a:latin typeface="Calibri"/>
                <a:ea typeface="Calibri"/>
                <a:cs typeface="Calibri"/>
                <a:sym typeface="Calibri"/>
              </a:defRPr>
            </a:pPr>
            <a:r>
              <a:t>Three accelerations:</a:t>
            </a:r>
          </a:p>
          <a:p>
            <a:pPr lvl="1" marL="731591" indent="-283535" defTabSz="448055">
              <a:spcBef>
                <a:spcPts val="1100"/>
              </a:spcBef>
              <a:buSzPct val="100000"/>
              <a:buFont typeface="Arial"/>
              <a:defRPr sz="2600">
                <a:uFill>
                  <a:solidFill>
                    <a:srgbClr val="000000"/>
                  </a:solidFill>
                </a:uFill>
                <a:latin typeface="Calibri"/>
                <a:ea typeface="Calibri"/>
                <a:cs typeface="Calibri"/>
                <a:sym typeface="Calibri"/>
              </a:defRPr>
            </a:pPr>
            <a:r>
              <a:t>6.5-fold with the Commercial Revolution</a:t>
            </a:r>
          </a:p>
          <a:p>
            <a:pPr lvl="1" marL="731591" indent="-283535" defTabSz="448055">
              <a:spcBef>
                <a:spcPts val="1100"/>
              </a:spcBef>
              <a:buSzPct val="100000"/>
              <a:buFont typeface="Arial"/>
              <a:defRPr sz="2600">
                <a:uFill>
                  <a:solidFill>
                    <a:srgbClr val="000000"/>
                  </a:solidFill>
                </a:uFill>
                <a:latin typeface="Calibri"/>
                <a:ea typeface="Calibri"/>
                <a:cs typeface="Calibri"/>
                <a:sym typeface="Calibri"/>
              </a:defRPr>
            </a:pPr>
            <a:r>
              <a:t>3.5-fold with the Industrial Revolution</a:t>
            </a:r>
          </a:p>
          <a:p>
            <a:pPr lvl="1" marL="731591" indent="-283535" defTabSz="448055">
              <a:spcBef>
                <a:spcPts val="1100"/>
              </a:spcBef>
              <a:buSzPct val="100000"/>
              <a:buFont typeface="Arial"/>
              <a:defRPr sz="2600">
                <a:uFill>
                  <a:solidFill>
                    <a:srgbClr val="000000"/>
                  </a:solidFill>
                </a:uFill>
                <a:latin typeface="Calibri"/>
                <a:ea typeface="Calibri"/>
                <a:cs typeface="Calibri"/>
                <a:sym typeface="Calibri"/>
              </a:defRPr>
            </a:pPr>
            <a:r>
              <a:t>4.5-fold with the coming of Modern Economic Growth</a:t>
            </a:r>
          </a:p>
          <a:p>
            <a:pPr marL="283534" indent="-283534" defTabSz="448055">
              <a:spcBef>
                <a:spcPts val="1100"/>
              </a:spcBef>
              <a:buSzPct val="100000"/>
              <a:buFont typeface="Arial"/>
              <a:defRPr sz="2600">
                <a:uFill>
                  <a:solidFill>
                    <a:srgbClr val="000000"/>
                  </a:solidFill>
                </a:uFill>
                <a:latin typeface="Calibri"/>
                <a:ea typeface="Calibri"/>
                <a:cs typeface="Calibri"/>
                <a:sym typeface="Calibri"/>
              </a:defRPr>
            </a:pPr>
            <a:r>
              <a:t>Back when I got into this business in the 1980s Paul Romer was making what seemed to us to be powerful arguments that there was about to be a fourth acceleration</a:t>
            </a:r>
          </a:p>
          <a:p>
            <a:pPr lvl="1" marL="731591" indent="-283535" defTabSz="448055">
              <a:spcBef>
                <a:spcPts val="1100"/>
              </a:spcBef>
              <a:buSzPct val="100000"/>
              <a:buFont typeface="Arial"/>
              <a:defRPr sz="2600">
                <a:uFill>
                  <a:solidFill>
                    <a:srgbClr val="000000"/>
                  </a:solidFill>
                </a:uFill>
                <a:latin typeface="Calibri"/>
                <a:ea typeface="Calibri"/>
                <a:cs typeface="Calibri"/>
                <a:sym typeface="Calibri"/>
              </a:defRPr>
            </a:pPr>
            <a:r>
              <a:t>Did not happen (yet)</a:t>
            </a:r>
          </a:p>
          <a:p>
            <a:pPr lvl="1" marL="731591" indent="-283535" defTabSz="448055">
              <a:spcBef>
                <a:spcPts val="1100"/>
              </a:spcBef>
              <a:buSzPct val="100000"/>
              <a:buFont typeface="Arial"/>
              <a:defRPr sz="2600">
                <a:uFill>
                  <a:solidFill>
                    <a:srgbClr val="000000"/>
                  </a:solidFill>
                </a:uFill>
                <a:latin typeface="Calibri"/>
                <a:ea typeface="Calibri"/>
                <a:cs typeface="Calibri"/>
                <a:sym typeface="Calibri"/>
              </a:defRPr>
            </a:pPr>
            <a:r>
              <a:t>Everything logisticizes…</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MEG: Origin, Pace, Spread, Duration(?)"/>
          <p:cNvSpPr txBox="1"/>
          <p:nvPr>
            <p:ph type="title" idx="4294967295"/>
          </p:nvPr>
        </p:nvSpPr>
        <p:spPr>
          <a:xfrm>
            <a:off x="457200" y="0"/>
            <a:ext cx="8229600" cy="1270000"/>
          </a:xfrm>
          <a:prstGeom prst="rect">
            <a:avLst/>
          </a:prstGeom>
        </p:spPr>
        <p:txBody>
          <a:bodyPr lIns="45718" tIns="45718" rIns="45718" bIns="45718"/>
          <a:lstStyle>
            <a:lvl1pPr defTabSz="224026">
              <a:defRPr sz="3900">
                <a:uFill>
                  <a:solidFill>
                    <a:srgbClr val="000000"/>
                  </a:solidFill>
                </a:uFill>
                <a:latin typeface="Calibri"/>
                <a:ea typeface="Calibri"/>
                <a:cs typeface="Calibri"/>
                <a:sym typeface="Calibri"/>
              </a:defRPr>
            </a:lvl1pPr>
          </a:lstStyle>
          <a:p>
            <a:pPr/>
            <a:r>
              <a:t>MEG: Origin, Pace, Spread, Duration(?)</a:t>
            </a:r>
          </a:p>
        </p:txBody>
      </p:sp>
      <p:sp>
        <p:nvSpPr>
          <p:cNvPr id="124" name="Origin:…"/>
          <p:cNvSpPr txBox="1"/>
          <p:nvPr>
            <p:ph type="body" idx="4294967295"/>
          </p:nvPr>
        </p:nvSpPr>
        <p:spPr>
          <a:xfrm>
            <a:off x="457200" y="1270000"/>
            <a:ext cx="8229601" cy="5366693"/>
          </a:xfrm>
          <a:prstGeom prst="rect">
            <a:avLst/>
          </a:prstGeom>
        </p:spPr>
        <p:txBody>
          <a:bodyPr lIns="45718" tIns="45718" rIns="45718" bIns="45718" anchor="t"/>
          <a:lstStyle/>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Origin: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We have market economies in Eurasia, at least, from 500 BC.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We have governments smart enough—or constrained enough—not to kill the goose that lays the golden eggs, at least not quickly.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Yet post-1770 and much more so post-1870 we have something truly wild—but also oddly concentrated</a:t>
            </a:r>
          </a:p>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Pace: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How fast has it been, really?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Do quantitative indices of output per capita calculated over extended periods of time have any meaning?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How many “singularities” or near-“singularities”?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MEG: The Question of Spread…"/>
          <p:cNvSpPr txBox="1"/>
          <p:nvPr>
            <p:ph type="title" idx="4294967295"/>
          </p:nvPr>
        </p:nvSpPr>
        <p:spPr>
          <a:xfrm>
            <a:off x="457200" y="0"/>
            <a:ext cx="8229600" cy="1270000"/>
          </a:xfrm>
          <a:prstGeom prst="rect">
            <a:avLst/>
          </a:prstGeom>
        </p:spPr>
        <p:txBody>
          <a:bodyPr lIns="45718" tIns="45718" rIns="45718" bIns="45718"/>
          <a:lstStyle>
            <a:lvl1pPr defTabSz="278891">
              <a:defRPr sz="4800">
                <a:uFill>
                  <a:solidFill>
                    <a:srgbClr val="000000"/>
                  </a:solidFill>
                </a:uFill>
                <a:latin typeface="Calibri"/>
                <a:ea typeface="Calibri"/>
                <a:cs typeface="Calibri"/>
                <a:sym typeface="Calibri"/>
              </a:defRPr>
            </a:lvl1pPr>
          </a:lstStyle>
          <a:p>
            <a:pPr/>
            <a:r>
              <a:t>MEG: The Question of Spread…</a:t>
            </a:r>
          </a:p>
        </p:txBody>
      </p:sp>
      <p:sp>
        <p:nvSpPr>
          <p:cNvPr id="127" name="Karl Marx (1853): “The Future Results of British Rule in India” https://marxists.catbull.com/archive/marx/works/1853/07/22.htm :…"/>
          <p:cNvSpPr txBox="1"/>
          <p:nvPr>
            <p:ph type="body" idx="4294967295"/>
          </p:nvPr>
        </p:nvSpPr>
        <p:spPr>
          <a:xfrm>
            <a:off x="457200" y="1270000"/>
            <a:ext cx="8229601" cy="5366693"/>
          </a:xfrm>
          <a:prstGeom prst="rect">
            <a:avLst/>
          </a:prstGeom>
        </p:spPr>
        <p:txBody>
          <a:bodyPr lIns="45718" tIns="45718" rIns="45718" bIns="45718" anchor="t"/>
          <a:lstStyle/>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Karl Marx (1853): “The Future Results of British Rule in India” </a:t>
            </a:r>
            <a:r>
              <a:rPr u="sng">
                <a:solidFill>
                  <a:srgbClr val="0000FF"/>
                </a:solidFill>
                <a:uFill>
                  <a:solidFill>
                    <a:srgbClr val="0000FF"/>
                  </a:solidFill>
                </a:uFill>
                <a:hlinkClick r:id="rId2" invalidUrl="" action="" tgtFrame="" tooltip="" history="1" highlightClick="0" endSnd="0"/>
              </a:rPr>
              <a:t>https://marxists.catbull.com/archive/marx/works/1853/07/22.htm</a:t>
            </a:r>
            <a:r>
              <a:t>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“The millocracy… intend now drawing a net of railroads over India….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“You cannot maintain a net of railways over an immense country without introducing all those industrial processes necessary to meet the immediate and current wants of railway locomotion, and out of which there must grow the application of machinery to those branches of industry not immediately connected with railways. The railway-system will therefore become, in India, truly the forerunner of modern industry….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“What they will not fail to do is to lay down the material premises.… </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“Has the bourgeoisie ever done more? Has it ever effected a progress without dragging individuals and people through blood and dirt, through misery and degradation?…”</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Marx Is Trying…"/>
          <p:cNvSpPr txBox="1"/>
          <p:nvPr>
            <p:ph type="title" idx="4294967295"/>
          </p:nvPr>
        </p:nvSpPr>
        <p:spPr>
          <a:xfrm>
            <a:off x="457200" y="0"/>
            <a:ext cx="8229600" cy="1270000"/>
          </a:xfrm>
          <a:prstGeom prst="rect">
            <a:avLst/>
          </a:prstGeom>
        </p:spPr>
        <p:txBody>
          <a:bodyPr lIns="45718" tIns="45718" rIns="45718" bIns="45718"/>
          <a:lstStyle>
            <a:lvl1pPr defTabSz="434340">
              <a:defRPr sz="7600">
                <a:uFill>
                  <a:solidFill>
                    <a:srgbClr val="000000"/>
                  </a:solidFill>
                </a:uFill>
                <a:latin typeface="Calibri"/>
                <a:ea typeface="Calibri"/>
                <a:cs typeface="Calibri"/>
                <a:sym typeface="Calibri"/>
              </a:defRPr>
            </a:lvl1pPr>
          </a:lstStyle>
          <a:p>
            <a:pPr/>
            <a:r>
              <a:t>Marx Is Trying…</a:t>
            </a:r>
          </a:p>
        </p:txBody>
      </p:sp>
      <p:sp>
        <p:nvSpPr>
          <p:cNvPr id="130" name="Karl Marx (1853): “The Future Results of British Rule in India” https://marxists.catbull.com/archive/marx/works/1853/07/22.htm :…"/>
          <p:cNvSpPr txBox="1"/>
          <p:nvPr>
            <p:ph type="body" idx="4294967295"/>
          </p:nvPr>
        </p:nvSpPr>
        <p:spPr>
          <a:xfrm>
            <a:off x="457200" y="1270000"/>
            <a:ext cx="8229601" cy="5366693"/>
          </a:xfrm>
          <a:prstGeom prst="rect">
            <a:avLst/>
          </a:prstGeom>
        </p:spPr>
        <p:txBody>
          <a:bodyPr lIns="45718" tIns="45718" rIns="45718" bIns="45718" anchor="t"/>
          <a:lstStyle/>
          <a:p>
            <a:pPr marL="190952" indent="-190952" defTabSz="301752">
              <a:spcBef>
                <a:spcPts val="700"/>
              </a:spcBef>
              <a:buSzPct val="100000"/>
              <a:buFont typeface="Arial"/>
              <a:defRPr sz="1300">
                <a:uFill>
                  <a:solidFill>
                    <a:srgbClr val="000000"/>
                  </a:solidFill>
                </a:uFill>
                <a:latin typeface="Calibri"/>
                <a:ea typeface="Calibri"/>
                <a:cs typeface="Calibri"/>
                <a:sym typeface="Calibri"/>
              </a:defRPr>
            </a:pPr>
            <a:r>
              <a:t>Karl Marx (1853): “The Future Results of British Rule in India” </a:t>
            </a:r>
            <a:r>
              <a:rPr u="sng">
                <a:solidFill>
                  <a:srgbClr val="0000FF"/>
                </a:solidFill>
                <a:uFill>
                  <a:solidFill>
                    <a:srgbClr val="0000FF"/>
                  </a:solidFill>
                </a:uFill>
                <a:hlinkClick r:id="rId2" invalidUrl="" action="" tgtFrame="" tooltip="" history="1" highlightClick="0" endSnd="0"/>
              </a:rPr>
              <a:t>https://marxists.catbull.com/archive/marx/works/1853/07/22.htm</a:t>
            </a:r>
            <a:r>
              <a:t> :</a:t>
            </a:r>
          </a:p>
          <a:p>
            <a:pPr lvl="1" marL="492703" indent="-190952" defTabSz="301752">
              <a:spcBef>
                <a:spcPts val="700"/>
              </a:spcBef>
              <a:buSzPct val="100000"/>
              <a:buFont typeface="Arial"/>
              <a:defRPr sz="1300">
                <a:uFill>
                  <a:solidFill>
                    <a:srgbClr val="000000"/>
                  </a:solidFill>
                </a:uFill>
                <a:latin typeface="Calibri"/>
                <a:ea typeface="Calibri"/>
                <a:cs typeface="Calibri"/>
                <a:sym typeface="Calibri"/>
              </a:defRPr>
            </a:pPr>
            <a:r>
              <a:t>“The Indians will not reap the fruits of the new elements of society scattered among them by the British bourgeoisie, till in Great Britain itself the now ruling classes shall have been supplanted by the industrial proletariat, or till the Hindoos themselves shall have grown strong enough to throw off the English yoke altogether. </a:t>
            </a:r>
          </a:p>
          <a:p>
            <a:pPr lvl="1" marL="492703" indent="-190952" defTabSz="301752">
              <a:spcBef>
                <a:spcPts val="700"/>
              </a:spcBef>
              <a:buSzPct val="100000"/>
              <a:buFont typeface="Arial"/>
              <a:defRPr sz="1300">
                <a:uFill>
                  <a:solidFill>
                    <a:srgbClr val="000000"/>
                  </a:solidFill>
                </a:uFill>
                <a:latin typeface="Calibri"/>
                <a:ea typeface="Calibri"/>
                <a:cs typeface="Calibri"/>
                <a:sym typeface="Calibri"/>
              </a:defRPr>
            </a:pPr>
            <a:r>
              <a:t>“At all events, we may safely expect to see, at a more or less remote period, the regeneration of that great and interesting country, whose gentle natives are, to use the expression of Prince Soltykov, even in the most inferior classes, ‘plus fins et plus adroits que les Italiens’, a whose submission even is counterbalanced by a certain calm nobility, who, notwithstanding their natural langor, have astonished the British officers by their bravery, whose country has been the source of our languages, our religions, and who represent the type of the ancient German in the Jat, and the type of the ancient Greek in the Brahmin….</a:t>
            </a:r>
          </a:p>
          <a:p>
            <a:pPr lvl="1" marL="492703" indent="-190952" defTabSz="301752">
              <a:spcBef>
                <a:spcPts val="700"/>
              </a:spcBef>
              <a:buSzPct val="100000"/>
              <a:buFont typeface="Arial"/>
              <a:defRPr sz="1300">
                <a:uFill>
                  <a:solidFill>
                    <a:srgbClr val="000000"/>
                  </a:solidFill>
                </a:uFill>
                <a:latin typeface="Calibri"/>
                <a:ea typeface="Calibri"/>
                <a:cs typeface="Calibri"/>
                <a:sym typeface="Calibri"/>
              </a:defRPr>
            </a:pPr>
            <a:r>
              <a:t>“The profound hypocrisy and inherent barbarism of bourgeois civilization lies unveiled before our eyes, turning from its home, where it assumes respectable forms, to the colonies, where it goes naked. They are the defenders of property, but did any revolutionary party ever originate agrarian revolutions like those in Bengal, in Madras, and in Bombay? Did they not, in India, to borrow an expression of. that great robber, Lord Clive himself, resort to atrocious extortion, when simple corruption could not keep pace with their rapacity?…</a:t>
            </a:r>
          </a:p>
          <a:p>
            <a:pPr lvl="1" marL="492703" indent="-190952" defTabSz="301752">
              <a:spcBef>
                <a:spcPts val="700"/>
              </a:spcBef>
              <a:buSzPct val="100000"/>
              <a:buFont typeface="Arial"/>
              <a:defRPr sz="1300">
                <a:uFill>
                  <a:solidFill>
                    <a:srgbClr val="000000"/>
                  </a:solidFill>
                </a:uFill>
                <a:latin typeface="Calibri"/>
                <a:ea typeface="Calibri"/>
                <a:cs typeface="Calibri"/>
                <a:sym typeface="Calibri"/>
              </a:defRPr>
            </a:pPr>
            <a:r>
              <a:t>“Bourgeois industry and commerce create these material conditions of a new world in the same way as geological revolutions have created the surface of the earth. When a great social revolution shall have mastered the results of the bourgeois epoch, the market of the world and the modern powers of production, and subjected them to the common control of the most advanced peoples, then only will human progress cease to resemble that hideous, pagan idol, who would not drink the nectar but from the skulls of the slain…”</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MEG: Spread II"/>
          <p:cNvSpPr txBox="1"/>
          <p:nvPr>
            <p:ph type="title" idx="4294967295"/>
          </p:nvPr>
        </p:nvSpPr>
        <p:spPr>
          <a:xfrm>
            <a:off x="457200" y="0"/>
            <a:ext cx="8287743" cy="1270000"/>
          </a:xfrm>
          <a:prstGeom prst="rect">
            <a:avLst/>
          </a:prstGeom>
        </p:spPr>
        <p:txBody>
          <a:bodyPr lIns="45718" tIns="45718" rIns="45718" bIns="45718"/>
          <a:lstStyle>
            <a:lvl1pPr defTabSz="434340">
              <a:defRPr sz="7600">
                <a:uFill>
                  <a:solidFill>
                    <a:srgbClr val="000000"/>
                  </a:solidFill>
                </a:uFill>
                <a:latin typeface="Calibri"/>
                <a:ea typeface="Calibri"/>
                <a:cs typeface="Calibri"/>
                <a:sym typeface="Calibri"/>
              </a:defRPr>
            </a:lvl1pPr>
          </a:lstStyle>
          <a:p>
            <a:pPr/>
            <a:r>
              <a:t>MEG: Spread II</a:t>
            </a:r>
          </a:p>
        </p:txBody>
      </p:sp>
      <p:sp>
        <p:nvSpPr>
          <p:cNvPr id="133" name="Economic inequality and its “between nations” and “within nations” components…"/>
          <p:cNvSpPr txBox="1"/>
          <p:nvPr>
            <p:ph type="body" idx="4294967295"/>
          </p:nvPr>
        </p:nvSpPr>
        <p:spPr>
          <a:xfrm>
            <a:off x="457200" y="1270000"/>
            <a:ext cx="8287743" cy="5366693"/>
          </a:xfrm>
          <a:prstGeom prst="rect">
            <a:avLst/>
          </a:prstGeom>
        </p:spPr>
        <p:txBody>
          <a:bodyPr lIns="45718" tIns="45718" rIns="45718" bIns="45718" anchor="t"/>
          <a:lstStyle/>
          <a:p>
            <a:pPr marL="260388" indent="-260388" defTabSz="411479">
              <a:spcBef>
                <a:spcPts val="1000"/>
              </a:spcBef>
              <a:buSzPct val="100000"/>
              <a:buFont typeface="Arial"/>
              <a:defRPr sz="1800">
                <a:uFill>
                  <a:solidFill>
                    <a:srgbClr val="000000"/>
                  </a:solidFill>
                </a:uFill>
                <a:latin typeface="Calibri"/>
                <a:ea typeface="Calibri"/>
                <a:cs typeface="Calibri"/>
                <a:sym typeface="Calibri"/>
              </a:defRPr>
            </a:pPr>
            <a:r>
              <a:t>Economic inequality and its “between nations” and “within nations” components</a:t>
            </a:r>
          </a:p>
          <a:p>
            <a:pPr marL="260388" indent="-260388" defTabSz="411479">
              <a:spcBef>
                <a:spcPts val="1000"/>
              </a:spcBef>
              <a:buSzPct val="100000"/>
              <a:buFont typeface="Arial"/>
              <a:defRPr sz="1800">
                <a:uFill>
                  <a:solidFill>
                    <a:srgbClr val="000000"/>
                  </a:solidFill>
                </a:uFill>
                <a:latin typeface="Calibri"/>
                <a:ea typeface="Calibri"/>
                <a:cs typeface="Calibri"/>
                <a:sym typeface="Calibri"/>
              </a:defRPr>
            </a:pPr>
            <a:r>
              <a:t>Spread of MEG: </a:t>
            </a:r>
          </a:p>
          <a:p>
            <a:pPr lvl="1" marL="671869" indent="-260388" defTabSz="411479">
              <a:spcBef>
                <a:spcPts val="1000"/>
              </a:spcBef>
              <a:buSzPct val="100000"/>
              <a:buFont typeface="Arial"/>
              <a:defRPr sz="1800">
                <a:uFill>
                  <a:solidFill>
                    <a:srgbClr val="000000"/>
                  </a:solidFill>
                </a:uFill>
                <a:latin typeface="Calibri"/>
                <a:ea typeface="Calibri"/>
                <a:cs typeface="Calibri"/>
                <a:sym typeface="Calibri"/>
              </a:defRPr>
            </a:pPr>
            <a:r>
              <a:t>Starts as Greater London, Amsterdam, and Antwerp, plus American north ports, plus British Midlands, Belgian resource-rich, New England</a:t>
            </a:r>
          </a:p>
          <a:p>
            <a:pPr lvl="1" marL="671869" indent="-260388" defTabSz="411479">
              <a:spcBef>
                <a:spcPts val="1000"/>
              </a:spcBef>
              <a:buSzPct val="100000"/>
              <a:buFont typeface="Arial"/>
              <a:defRPr sz="1800">
                <a:uFill>
                  <a:solidFill>
                    <a:srgbClr val="000000"/>
                  </a:solidFill>
                </a:uFill>
                <a:latin typeface="Calibri"/>
                <a:ea typeface="Calibri"/>
                <a:cs typeface="Calibri"/>
                <a:sym typeface="Calibri"/>
              </a:defRPr>
            </a:pPr>
            <a:r>
              <a:t>Spreads via enclaves, settlement, cultural transmission</a:t>
            </a:r>
          </a:p>
          <a:p>
            <a:pPr lvl="1" marL="671869" indent="-260388" defTabSz="411479">
              <a:spcBef>
                <a:spcPts val="1000"/>
              </a:spcBef>
              <a:buSzPct val="100000"/>
              <a:buFont typeface="Arial"/>
              <a:defRPr sz="1800">
                <a:uFill>
                  <a:solidFill>
                    <a:srgbClr val="000000"/>
                  </a:solidFill>
                </a:uFill>
                <a:latin typeface="Calibri"/>
                <a:ea typeface="Calibri"/>
                <a:cs typeface="Calibri"/>
                <a:sym typeface="Calibri"/>
              </a:defRPr>
            </a:pPr>
            <a:r>
              <a:t>We wind up with a “First World” of Marshall-Plan recipients and donors, plus Korea, Taiwan (PoC), Hong Kong (SAZ), and Singapore…</a:t>
            </a:r>
          </a:p>
          <a:p>
            <a:pPr lvl="2" marL="1083348" indent="-260388" defTabSz="411479">
              <a:spcBef>
                <a:spcPts val="1000"/>
              </a:spcBef>
              <a:buSzPct val="100000"/>
              <a:buFont typeface="Arial"/>
              <a:defRPr sz="1800">
                <a:uFill>
                  <a:solidFill>
                    <a:srgbClr val="000000"/>
                  </a:solidFill>
                </a:uFill>
                <a:latin typeface="Calibri"/>
                <a:ea typeface="Calibri"/>
                <a:cs typeface="Calibri"/>
                <a:sym typeface="Calibri"/>
              </a:defRPr>
            </a:pPr>
            <a:r>
              <a:t>Qian Yingyi: “neocolonial origins of comparative development”…</a:t>
            </a:r>
          </a:p>
          <a:p>
            <a:pPr marL="260388" indent="-260388" defTabSz="411479">
              <a:spcBef>
                <a:spcPts val="1000"/>
              </a:spcBef>
              <a:buSzPct val="100000"/>
              <a:buFont typeface="Arial"/>
              <a:defRPr sz="1800">
                <a:uFill>
                  <a:solidFill>
                    <a:srgbClr val="000000"/>
                  </a:solidFill>
                </a:uFill>
                <a:latin typeface="Calibri"/>
                <a:ea typeface="Calibri"/>
                <a:cs typeface="Calibri"/>
                <a:sym typeface="Calibri"/>
              </a:defRPr>
            </a:pPr>
            <a:r>
              <a:t>Elsewhere:</a:t>
            </a:r>
          </a:p>
          <a:p>
            <a:pPr lvl="1" marL="671869" indent="-260388" defTabSz="411479">
              <a:spcBef>
                <a:spcPts val="1000"/>
              </a:spcBef>
              <a:buSzPct val="100000"/>
              <a:buFont typeface="Arial"/>
              <a:defRPr sz="1800">
                <a:uFill>
                  <a:solidFill>
                    <a:srgbClr val="000000"/>
                  </a:solidFill>
                </a:uFill>
                <a:latin typeface="Calibri"/>
                <a:ea typeface="Calibri"/>
                <a:cs typeface="Calibri"/>
                <a:sym typeface="Calibri"/>
              </a:defRPr>
            </a:pPr>
            <a:r>
              <a:t>“Recent settlement”—S. Brazil, Southern Cone, Ukraine frontier, Ghana-Kenya-Zambia-Zimbabwe-South Africa…</a:t>
            </a:r>
          </a:p>
          <a:p>
            <a:pPr lvl="1" marL="671869" indent="-260388" defTabSz="411479">
              <a:spcBef>
                <a:spcPts val="1000"/>
              </a:spcBef>
              <a:buSzPct val="100000"/>
              <a:buFont typeface="Arial"/>
              <a:defRPr sz="1800">
                <a:uFill>
                  <a:solidFill>
                    <a:srgbClr val="000000"/>
                  </a:solidFill>
                </a:uFill>
                <a:latin typeface="Calibri"/>
                <a:ea typeface="Calibri"/>
                <a:cs typeface="Calibri"/>
                <a:sym typeface="Calibri"/>
              </a:defRPr>
            </a:pPr>
            <a:r>
              <a:t>Sub-Saharan Africa</a:t>
            </a:r>
          </a:p>
          <a:p>
            <a:pPr lvl="1" marL="671869" indent="-260388" defTabSz="411479">
              <a:spcBef>
                <a:spcPts val="1000"/>
              </a:spcBef>
              <a:buSzPct val="100000"/>
              <a:buFont typeface="Arial"/>
              <a:defRPr sz="1800">
                <a:uFill>
                  <a:solidFill>
                    <a:srgbClr val="000000"/>
                  </a:solidFill>
                </a:uFill>
                <a:latin typeface="Calibri"/>
                <a:ea typeface="Calibri"/>
                <a:cs typeface="Calibri"/>
                <a:sym typeface="Calibri"/>
              </a:defRPr>
            </a:pPr>
            <a:r>
              <a:t>Stalinist Central Planning…</a:t>
            </a:r>
          </a:p>
          <a:p>
            <a:pPr lvl="1" marL="671869" indent="-260388" defTabSz="411479">
              <a:spcBef>
                <a:spcPts val="1000"/>
              </a:spcBef>
              <a:buSzPct val="100000"/>
              <a:buFont typeface="Arial"/>
              <a:defRPr sz="1800">
                <a:uFill>
                  <a:solidFill>
                    <a:srgbClr val="000000"/>
                  </a:solidFill>
                </a:uFill>
                <a:latin typeface="Calibri"/>
                <a:ea typeface="Calibri"/>
                <a:cs typeface="Calibri"/>
                <a:sym typeface="Calibri"/>
              </a:defRPr>
            </a:pPr>
            <a:r>
              <a:t>“Meh” RoW…</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MEG: Is Spread Changing? III"/>
          <p:cNvSpPr txBox="1"/>
          <p:nvPr>
            <p:ph type="title" idx="4294967295"/>
          </p:nvPr>
        </p:nvSpPr>
        <p:spPr>
          <a:xfrm>
            <a:off x="457200" y="0"/>
            <a:ext cx="8287743" cy="1270000"/>
          </a:xfrm>
          <a:prstGeom prst="rect">
            <a:avLst/>
          </a:prstGeom>
        </p:spPr>
        <p:txBody>
          <a:bodyPr lIns="45718" tIns="45718" rIns="45718" bIns="45718"/>
          <a:lstStyle>
            <a:lvl1pPr defTabSz="310895">
              <a:defRPr sz="5400">
                <a:uFill>
                  <a:solidFill>
                    <a:srgbClr val="000000"/>
                  </a:solidFill>
                </a:uFill>
                <a:latin typeface="Calibri"/>
                <a:ea typeface="Calibri"/>
                <a:cs typeface="Calibri"/>
                <a:sym typeface="Calibri"/>
              </a:defRPr>
            </a:lvl1pPr>
          </a:lstStyle>
          <a:p>
            <a:pPr/>
            <a:r>
              <a:t>MEG: Is Spread Changing? III</a:t>
            </a:r>
          </a:p>
        </p:txBody>
      </p:sp>
      <p:sp>
        <p:nvSpPr>
          <p:cNvPr id="136" name="Richard Baldwin’s take: from The Great Convergence:…"/>
          <p:cNvSpPr txBox="1"/>
          <p:nvPr>
            <p:ph type="body" idx="4294967295"/>
          </p:nvPr>
        </p:nvSpPr>
        <p:spPr>
          <a:xfrm>
            <a:off x="457200" y="1270000"/>
            <a:ext cx="8287743" cy="5366693"/>
          </a:xfrm>
          <a:prstGeom prst="rect">
            <a:avLst/>
          </a:prstGeom>
        </p:spPr>
        <p:txBody>
          <a:bodyPr lIns="45718" tIns="45718" rIns="45718" bIns="45718" anchor="t"/>
          <a:lstStyle/>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Richard Baldwin’s take: from </a:t>
            </a:r>
            <a:r>
              <a:rPr i="1"/>
              <a:t>The Great Convergence</a:t>
            </a:r>
            <a:r>
              <a:t>:</a:t>
            </a:r>
          </a:p>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Separation of production and consumption… first unbundling.... Markets expanded globally but industry clustered…. Northern industrialization fostered Northern innovation, and since ideas were so costly to move, Northern innovations stayed in the North…. The resulting growth differences compounded into the colossal, North-South income asymmetries that define the planet’s economic landscape even today…. The Great Divergence was produced by the combination of low trade costs and high communication costs…</a:t>
            </a:r>
          </a:p>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Concentrated shift of manufacturing to six low wage economies, the I6: China, Korea, India, Indonesia, Thailand, and Poland…</a:t>
            </a:r>
          </a:p>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The commodity price boom created by growth in the I6 then pulls other resource rich economies up: Australia, Mexico, Brazil, Nigeria,</a:t>
            </a:r>
            <a:r>
              <a:rPr strike="sngStrike"/>
              <a:t> Venezuela</a:t>
            </a:r>
            <a:r>
              <a:t>, </a:t>
            </a:r>
            <a:r>
              <a:rPr strike="sngStrike"/>
              <a:t>Turkey</a:t>
            </a:r>
            <a:r>
              <a:t>…</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MEG: Duration(?) IV"/>
          <p:cNvSpPr txBox="1"/>
          <p:nvPr>
            <p:ph type="title" idx="4294967295"/>
          </p:nvPr>
        </p:nvSpPr>
        <p:spPr>
          <a:xfrm>
            <a:off x="457200" y="0"/>
            <a:ext cx="8287743" cy="1270000"/>
          </a:xfrm>
          <a:prstGeom prst="rect">
            <a:avLst/>
          </a:prstGeom>
        </p:spPr>
        <p:txBody>
          <a:bodyPr lIns="45718" tIns="45718" rIns="45718" bIns="45718"/>
          <a:lstStyle>
            <a:lvl1pPr defTabSz="434340">
              <a:defRPr sz="7600">
                <a:uFill>
                  <a:solidFill>
                    <a:srgbClr val="000000"/>
                  </a:solidFill>
                </a:uFill>
                <a:latin typeface="Calibri"/>
                <a:ea typeface="Calibri"/>
                <a:cs typeface="Calibri"/>
                <a:sym typeface="Calibri"/>
              </a:defRPr>
            </a:lvl1pPr>
          </a:lstStyle>
          <a:p>
            <a:pPr/>
            <a:r>
              <a:t>MEG: Duration(?) IV</a:t>
            </a:r>
          </a:p>
        </p:txBody>
      </p:sp>
      <p:sp>
        <p:nvSpPr>
          <p:cNvPr id="139" name="Duration: Everything logisticizes, eventually: Gordon vs. Varian…"/>
          <p:cNvSpPr txBox="1"/>
          <p:nvPr>
            <p:ph type="body" idx="4294967295"/>
          </p:nvPr>
        </p:nvSpPr>
        <p:spPr>
          <a:xfrm>
            <a:off x="457200" y="1270000"/>
            <a:ext cx="8287743" cy="5366693"/>
          </a:xfrm>
          <a:prstGeom prst="rect">
            <a:avLst/>
          </a:prstGeom>
        </p:spPr>
        <p:txBody>
          <a:bodyPr lIns="45718" tIns="45718" rIns="45718" bIns="45718" anchor="t"/>
          <a:lstStyle/>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Duration: Everything logisticizes, eventually: Gordon vs. Varian</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Gordon: it’s all about: matter manipulation, power generation and application, and flush toilets—and  that’s all over…</a:t>
            </a:r>
          </a:p>
          <a:p>
            <a:pPr lvl="1" marL="746521" indent="-289321" defTabSz="457200">
              <a:spcBef>
                <a:spcPts val="1200"/>
              </a:spcBef>
              <a:buSzPct val="100000"/>
              <a:buFont typeface="Arial"/>
              <a:defRPr sz="2000">
                <a:uFill>
                  <a:solidFill>
                    <a:srgbClr val="000000"/>
                  </a:solidFill>
                </a:uFill>
                <a:latin typeface="Calibri"/>
                <a:ea typeface="Calibri"/>
                <a:cs typeface="Calibri"/>
                <a:sym typeface="Calibri"/>
              </a:defRPr>
            </a:pPr>
            <a:r>
              <a:t>Varian: we combine: physical stuff, energy applied to matter-manipulation, information, and communication to generate utility—and that’s just beginning…</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 name="Big Ideas: Lecture 11: Northwest Europe"/>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11: Northwest Europe</a:t>
            </a:r>
          </a:p>
        </p:txBody>
      </p:sp>
      <p:sp>
        <p:nvSpPr>
          <p:cNvPr id="52" name="Takeaways from last lecture:"/>
          <p:cNvSpPr txBox="1"/>
          <p:nvPr>
            <p:ph type="body" idx="4294967295"/>
          </p:nvPr>
        </p:nvSpPr>
        <p:spPr>
          <a:xfrm>
            <a:off x="277663" y="1270000"/>
            <a:ext cx="8572501" cy="508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Takeaways from last lecture:</a:t>
            </a:r>
          </a:p>
        </p:txBody>
      </p:sp>
      <p:sp>
        <p:nvSpPr>
          <p:cNvPr id="53" name="9:42-9:48"/>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9:42-9:48</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MEG: What Do We Have to Account for?"/>
          <p:cNvSpPr txBox="1"/>
          <p:nvPr>
            <p:ph type="title" idx="4294967295"/>
          </p:nvPr>
        </p:nvSpPr>
        <p:spPr>
          <a:xfrm>
            <a:off x="457200" y="0"/>
            <a:ext cx="8287743" cy="1270000"/>
          </a:xfrm>
          <a:prstGeom prst="rect">
            <a:avLst/>
          </a:prstGeom>
        </p:spPr>
        <p:txBody>
          <a:bodyPr lIns="45718" tIns="45718" rIns="45718" bIns="45718"/>
          <a:lstStyle>
            <a:lvl1pPr defTabSz="219454">
              <a:defRPr sz="3800">
                <a:uFill>
                  <a:solidFill>
                    <a:srgbClr val="000000"/>
                  </a:solidFill>
                </a:uFill>
                <a:latin typeface="Calibri"/>
                <a:ea typeface="Calibri"/>
                <a:cs typeface="Calibri"/>
                <a:sym typeface="Calibri"/>
              </a:defRPr>
            </a:lvl1pPr>
          </a:lstStyle>
          <a:p>
            <a:pPr/>
            <a:r>
              <a:t>MEG: What Do We Have to Account for?</a:t>
            </a:r>
          </a:p>
        </p:txBody>
      </p:sp>
      <p:sp>
        <p:nvSpPr>
          <p:cNvPr id="142" name="1.8%-point/year jump in ideas proportional generation rate h……"/>
          <p:cNvSpPr txBox="1"/>
          <p:nvPr>
            <p:ph type="body" idx="4294967295"/>
          </p:nvPr>
        </p:nvSpPr>
        <p:spPr>
          <a:xfrm>
            <a:off x="457200" y="1270000"/>
            <a:ext cx="8287743" cy="5366693"/>
          </a:xfrm>
          <a:prstGeom prst="rect">
            <a:avLst/>
          </a:prstGeom>
        </p:spPr>
        <p:txBody>
          <a:bodyPr lIns="45718" tIns="45718" rIns="45718" bIns="45718" anchor="t"/>
          <a:lstStyle/>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1.8%-point/year jump in ideas proportional generation rate h…</a:t>
            </a:r>
          </a:p>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0.018 x 150 = 2.7 in the natural log…</a:t>
            </a:r>
          </a:p>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How would we go about looking for what are the components of this jump relative to even the Industrial Revolution-era immediate past?</a:t>
            </a:r>
          </a:p>
          <a:p>
            <a:pPr marL="289321" indent="-289321" defTabSz="457200">
              <a:spcBef>
                <a:spcPts val="1200"/>
              </a:spcBef>
              <a:buSzPct val="100000"/>
              <a:buFont typeface="Arial"/>
              <a:defRPr sz="2000">
                <a:uFill>
                  <a:solidFill>
                    <a:srgbClr val="000000"/>
                  </a:solidFill>
                </a:uFill>
                <a:latin typeface="Calibri"/>
                <a:ea typeface="Calibri"/>
                <a:cs typeface="Calibri"/>
                <a:sym typeface="Calibri"/>
              </a:defRPr>
            </a:pPr>
            <a:r>
              <a:t>How would we go about looking for what are the components of this jump relative to economies that fall behind?</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World Income Distribution: 1800"/>
          <p:cNvSpPr txBox="1"/>
          <p:nvPr>
            <p:ph type="title" idx="4294967295"/>
          </p:nvPr>
        </p:nvSpPr>
        <p:spPr>
          <a:xfrm>
            <a:off x="457200" y="0"/>
            <a:ext cx="8229600" cy="1270000"/>
          </a:xfrm>
          <a:prstGeom prst="rect">
            <a:avLst/>
          </a:prstGeom>
        </p:spPr>
        <p:txBody>
          <a:bodyPr lIns="45718" tIns="45718" rIns="45718" bIns="45718"/>
          <a:lstStyle>
            <a:lvl1pPr defTabSz="269747">
              <a:defRPr sz="4700">
                <a:uFill>
                  <a:solidFill>
                    <a:srgbClr val="000000"/>
                  </a:solidFill>
                </a:uFill>
                <a:latin typeface="Calibri"/>
                <a:ea typeface="Calibri"/>
                <a:cs typeface="Calibri"/>
                <a:sym typeface="Calibri"/>
              </a:defRPr>
            </a:lvl1pPr>
          </a:lstStyle>
          <a:p>
            <a:pPr/>
            <a:r>
              <a:t>World Income Distribution: 1800</a:t>
            </a:r>
          </a:p>
        </p:txBody>
      </p:sp>
      <p:sp>
        <p:nvSpPr>
          <p:cNvPr id="145" name="Bulk of world’s population at or below $2/day (these numbers are about 2/3 of those in the previous slides)…"/>
          <p:cNvSpPr txBox="1"/>
          <p:nvPr>
            <p:ph type="body" sz="quarter" idx="4294967295"/>
          </p:nvPr>
        </p:nvSpPr>
        <p:spPr>
          <a:xfrm>
            <a:off x="457200" y="1270000"/>
            <a:ext cx="8229601" cy="1072902"/>
          </a:xfrm>
          <a:prstGeom prst="rect">
            <a:avLst/>
          </a:prstGeom>
        </p:spPr>
        <p:txBody>
          <a:bodyPr lIns="45718" tIns="45718" rIns="45718" bIns="45718" anchor="t"/>
          <a:lstStyle>
            <a:lvl1pPr marL="289321" indent="-289321" defTabSz="457200">
              <a:spcBef>
                <a:spcPts val="1200"/>
              </a:spcBef>
              <a:buSzPct val="100000"/>
              <a:buFont typeface="Arial"/>
              <a:defRPr sz="2700">
                <a:uFill>
                  <a:solidFill>
                    <a:srgbClr val="000000"/>
                  </a:solidFill>
                </a:uFill>
                <a:latin typeface="Calibri"/>
                <a:ea typeface="Calibri"/>
                <a:cs typeface="Calibri"/>
                <a:sym typeface="Calibri"/>
              </a:defRPr>
            </a:lvl1pPr>
          </a:lstStyle>
          <a:p>
            <a:pPr/>
            <a:r>
              <a:t>Bulk of world’s population at or below $2/day (these numbers are about 2/3 of those in the previous slides)…</a:t>
            </a:r>
          </a:p>
        </p:txBody>
      </p:sp>
      <p:pic>
        <p:nvPicPr>
          <p:cNvPr id="146" name="Image" descr="Image"/>
          <p:cNvPicPr>
            <a:picLocks noChangeAspect="1"/>
          </p:cNvPicPr>
          <p:nvPr/>
        </p:nvPicPr>
        <p:blipFill>
          <a:blip r:embed="rId2">
            <a:extLst/>
          </a:blip>
          <a:stretch>
            <a:fillRect/>
          </a:stretch>
        </p:blipFill>
        <p:spPr>
          <a:xfrm>
            <a:off x="457200" y="2342900"/>
            <a:ext cx="8229680" cy="655700"/>
          </a:xfrm>
          <a:prstGeom prst="rect">
            <a:avLst/>
          </a:prstGeom>
          <a:ln w="12700">
            <a:miter lim="400000"/>
          </a:ln>
        </p:spPr>
      </p:pic>
      <p:pic>
        <p:nvPicPr>
          <p:cNvPr id="147" name="Image" descr="Image"/>
          <p:cNvPicPr>
            <a:picLocks noChangeAspect="1"/>
          </p:cNvPicPr>
          <p:nvPr/>
        </p:nvPicPr>
        <p:blipFill>
          <a:blip r:embed="rId3">
            <a:extLst/>
          </a:blip>
          <a:stretch>
            <a:fillRect/>
          </a:stretch>
        </p:blipFill>
        <p:spPr>
          <a:xfrm>
            <a:off x="457200" y="2998539"/>
            <a:ext cx="8229600" cy="5325036"/>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World Income Distribution: 2015"/>
          <p:cNvSpPr txBox="1"/>
          <p:nvPr>
            <p:ph type="title" idx="4294967295"/>
          </p:nvPr>
        </p:nvSpPr>
        <p:spPr>
          <a:xfrm>
            <a:off x="457200" y="0"/>
            <a:ext cx="8229600" cy="1270000"/>
          </a:xfrm>
          <a:prstGeom prst="rect">
            <a:avLst/>
          </a:prstGeom>
        </p:spPr>
        <p:txBody>
          <a:bodyPr lIns="45718" tIns="45718" rIns="45718" bIns="45718"/>
          <a:lstStyle>
            <a:lvl1pPr defTabSz="269747">
              <a:defRPr sz="4700">
                <a:uFill>
                  <a:solidFill>
                    <a:srgbClr val="000000"/>
                  </a:solidFill>
                </a:uFill>
                <a:latin typeface="Calibri"/>
                <a:ea typeface="Calibri"/>
                <a:cs typeface="Calibri"/>
                <a:sym typeface="Calibri"/>
              </a:defRPr>
            </a:lvl1pPr>
          </a:lstStyle>
          <a:p>
            <a:pPr/>
            <a:r>
              <a:t>World Income Distribution: 2015</a:t>
            </a:r>
          </a:p>
        </p:txBody>
      </p:sp>
      <p:sp>
        <p:nvSpPr>
          <p:cNvPr id="150" name="Less than 750 million people below $1.33/day—what we set our Malthusian subsistence level at…"/>
          <p:cNvSpPr txBox="1"/>
          <p:nvPr>
            <p:ph type="body" sz="quarter" idx="4294967295"/>
          </p:nvPr>
        </p:nvSpPr>
        <p:spPr>
          <a:xfrm>
            <a:off x="457200" y="1270000"/>
            <a:ext cx="8229601" cy="1072902"/>
          </a:xfrm>
          <a:prstGeom prst="rect">
            <a:avLst/>
          </a:prstGeom>
        </p:spPr>
        <p:txBody>
          <a:bodyPr lIns="45718" tIns="45718" rIns="45718" bIns="45718" anchor="t"/>
          <a:lstStyle>
            <a:lvl1pPr marL="289321" indent="-289321" defTabSz="457200">
              <a:spcBef>
                <a:spcPts val="1200"/>
              </a:spcBef>
              <a:buSzPct val="100000"/>
              <a:buFont typeface="Arial"/>
              <a:defRPr sz="2700">
                <a:uFill>
                  <a:solidFill>
                    <a:srgbClr val="000000"/>
                  </a:solidFill>
                </a:uFill>
                <a:latin typeface="Calibri"/>
                <a:ea typeface="Calibri"/>
                <a:cs typeface="Calibri"/>
                <a:sym typeface="Calibri"/>
              </a:defRPr>
            </a:lvl1pPr>
          </a:lstStyle>
          <a:p>
            <a:pPr/>
            <a:r>
              <a:t>Less than 750 million people below $1.33/day—what we set our Malthusian subsistence level at…</a:t>
            </a:r>
          </a:p>
        </p:txBody>
      </p:sp>
      <p:pic>
        <p:nvPicPr>
          <p:cNvPr id="151" name="Image" descr="Image"/>
          <p:cNvPicPr>
            <a:picLocks noChangeAspect="1"/>
          </p:cNvPicPr>
          <p:nvPr/>
        </p:nvPicPr>
        <p:blipFill>
          <a:blip r:embed="rId2">
            <a:extLst/>
          </a:blip>
          <a:stretch>
            <a:fillRect/>
          </a:stretch>
        </p:blipFill>
        <p:spPr>
          <a:xfrm>
            <a:off x="457200" y="2342900"/>
            <a:ext cx="8229680" cy="655700"/>
          </a:xfrm>
          <a:prstGeom prst="rect">
            <a:avLst/>
          </a:prstGeom>
          <a:ln w="12700">
            <a:miter lim="400000"/>
          </a:ln>
        </p:spPr>
      </p:pic>
      <p:pic>
        <p:nvPicPr>
          <p:cNvPr id="152" name="Image" descr="Image"/>
          <p:cNvPicPr>
            <a:picLocks noChangeAspect="1"/>
          </p:cNvPicPr>
          <p:nvPr/>
        </p:nvPicPr>
        <p:blipFill>
          <a:blip r:embed="rId3">
            <a:extLst/>
          </a:blip>
          <a:stretch>
            <a:fillRect/>
          </a:stretch>
        </p:blipFill>
        <p:spPr>
          <a:xfrm>
            <a:off x="457200" y="2998539"/>
            <a:ext cx="8229600" cy="3476131"/>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Was There a Sea-Sea-Change Around 1980?"/>
          <p:cNvSpPr txBox="1"/>
          <p:nvPr>
            <p:ph type="title" idx="4294967295"/>
          </p:nvPr>
        </p:nvSpPr>
        <p:spPr>
          <a:xfrm>
            <a:off x="457200" y="0"/>
            <a:ext cx="8229600" cy="1270000"/>
          </a:xfrm>
          <a:prstGeom prst="rect">
            <a:avLst/>
          </a:prstGeom>
        </p:spPr>
        <p:txBody>
          <a:bodyPr lIns="45718" tIns="45718" rIns="45718" bIns="45718"/>
          <a:lstStyle>
            <a:lvl1pPr defTabSz="214884">
              <a:defRPr sz="3700">
                <a:uFill>
                  <a:solidFill>
                    <a:srgbClr val="000000"/>
                  </a:solidFill>
                </a:uFill>
                <a:latin typeface="Calibri"/>
                <a:ea typeface="Calibri"/>
                <a:cs typeface="Calibri"/>
                <a:sym typeface="Calibri"/>
              </a:defRPr>
            </a:lvl1pPr>
          </a:lstStyle>
          <a:p>
            <a:pPr/>
            <a:r>
              <a:t>Was There a Sea-Sea-Change Around 1980?</a:t>
            </a:r>
          </a:p>
        </p:txBody>
      </p:sp>
      <p:sp>
        <p:nvSpPr>
          <p:cNvPr id="155" name="I say yes—but only for China and, a bit later, for India and Indonesia (Bangladesh?)……"/>
          <p:cNvSpPr txBox="1"/>
          <p:nvPr>
            <p:ph type="body" sz="quarter" idx="4294967295"/>
          </p:nvPr>
        </p:nvSpPr>
        <p:spPr>
          <a:xfrm>
            <a:off x="457200" y="1270000"/>
            <a:ext cx="8229601" cy="1072902"/>
          </a:xfrm>
          <a:prstGeom prst="rect">
            <a:avLst/>
          </a:prstGeom>
        </p:spPr>
        <p:txBody>
          <a:bodyPr lIns="45718" tIns="45718" rIns="45718" bIns="45718" anchor="t"/>
          <a:lstStyle/>
          <a:p>
            <a:pPr marL="202525" indent="-202525" defTabSz="320038">
              <a:spcBef>
                <a:spcPts val="800"/>
              </a:spcBef>
              <a:buSzPct val="100000"/>
              <a:buFont typeface="Arial"/>
              <a:defRPr sz="1800">
                <a:uFill>
                  <a:solidFill>
                    <a:srgbClr val="000000"/>
                  </a:solidFill>
                </a:uFill>
                <a:latin typeface="Calibri"/>
                <a:ea typeface="Calibri"/>
                <a:cs typeface="Calibri"/>
                <a:sym typeface="Calibri"/>
              </a:defRPr>
            </a:pPr>
            <a:r>
              <a:t>I say yes—but only for China and, a bit later, for India and Indonesia (Bangladesh?)…</a:t>
            </a:r>
          </a:p>
          <a:p>
            <a:pPr marL="202525" indent="-202525" defTabSz="320038">
              <a:spcBef>
                <a:spcPts val="800"/>
              </a:spcBef>
              <a:buSzPct val="100000"/>
              <a:buFont typeface="Arial"/>
              <a:defRPr sz="1800">
                <a:uFill>
                  <a:solidFill>
                    <a:srgbClr val="000000"/>
                  </a:solidFill>
                </a:uFill>
                <a:latin typeface="Calibri"/>
                <a:ea typeface="Calibri"/>
                <a:cs typeface="Calibri"/>
                <a:sym typeface="Calibri"/>
              </a:defRPr>
            </a:pPr>
            <a:r>
              <a:t>Plus post-2000 crash of the OECD…</a:t>
            </a:r>
          </a:p>
        </p:txBody>
      </p:sp>
      <p:pic>
        <p:nvPicPr>
          <p:cNvPr id="156" name="Image" descr="Image"/>
          <p:cNvPicPr>
            <a:picLocks noChangeAspect="1"/>
          </p:cNvPicPr>
          <p:nvPr/>
        </p:nvPicPr>
        <p:blipFill>
          <a:blip r:embed="rId2">
            <a:extLst/>
          </a:blip>
          <a:stretch>
            <a:fillRect/>
          </a:stretch>
        </p:blipFill>
        <p:spPr>
          <a:xfrm>
            <a:off x="457200" y="2342900"/>
            <a:ext cx="8128232" cy="4228083"/>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A Dollar a Day"/>
          <p:cNvSpPr txBox="1"/>
          <p:nvPr>
            <p:ph type="title" idx="4294967295"/>
          </p:nvPr>
        </p:nvSpPr>
        <p:spPr>
          <a:xfrm>
            <a:off x="457200" y="0"/>
            <a:ext cx="8229600" cy="1143001"/>
          </a:xfrm>
          <a:prstGeom prst="rect">
            <a:avLst/>
          </a:prstGeom>
        </p:spPr>
        <p:txBody>
          <a:bodyPr lIns="45718" tIns="45718" rIns="45718" bIns="45718"/>
          <a:lstStyle>
            <a:lvl1pPr defTabSz="388620">
              <a:defRPr sz="6800">
                <a:uFill>
                  <a:solidFill>
                    <a:srgbClr val="000000"/>
                  </a:solidFill>
                </a:uFill>
                <a:latin typeface="Calibri"/>
                <a:ea typeface="Calibri"/>
                <a:cs typeface="Calibri"/>
                <a:sym typeface="Calibri"/>
              </a:defRPr>
            </a:lvl1pPr>
          </a:lstStyle>
          <a:p>
            <a:pPr/>
            <a:r>
              <a:t>A Dollar a Day</a:t>
            </a:r>
          </a:p>
        </p:txBody>
      </p:sp>
      <p:sp>
        <p:nvSpPr>
          <p:cNvPr id="159" name="What do you get for $1/day?…"/>
          <p:cNvSpPr txBox="1"/>
          <p:nvPr>
            <p:ph type="body" sz="half" idx="4294967295"/>
          </p:nvPr>
        </p:nvSpPr>
        <p:spPr>
          <a:xfrm>
            <a:off x="457200" y="1142999"/>
            <a:ext cx="3611385" cy="5368326"/>
          </a:xfrm>
          <a:prstGeom prst="rect">
            <a:avLst/>
          </a:prstGeom>
        </p:spPr>
        <p:txBody>
          <a:bodyPr lIns="45718" tIns="45718" rIns="45718" bIns="45718" anchor="t"/>
          <a:lstStyle/>
          <a:p>
            <a:pPr marL="274855" indent="-274855" defTabSz="434340">
              <a:spcBef>
                <a:spcPts val="1100"/>
              </a:spcBef>
              <a:buSzPct val="100000"/>
              <a:buFont typeface="Arial"/>
              <a:defRPr sz="2500">
                <a:uFill>
                  <a:solidFill>
                    <a:srgbClr val="000000"/>
                  </a:solidFill>
                </a:uFill>
                <a:latin typeface="Calibri"/>
                <a:ea typeface="Calibri"/>
                <a:cs typeface="Calibri"/>
                <a:sym typeface="Calibri"/>
              </a:defRPr>
            </a:pPr>
            <a:r>
              <a:t>What do you get for $1/day?</a:t>
            </a:r>
          </a:p>
          <a:p>
            <a:pPr marL="274855" indent="-274855" defTabSz="434340">
              <a:spcBef>
                <a:spcPts val="1100"/>
              </a:spcBef>
              <a:buSzPct val="100000"/>
              <a:buFont typeface="Arial"/>
              <a:defRPr sz="2500">
                <a:uFill>
                  <a:solidFill>
                    <a:srgbClr val="000000"/>
                  </a:solidFill>
                </a:uFill>
                <a:latin typeface="Calibri"/>
                <a:ea typeface="Calibri"/>
                <a:cs typeface="Calibri"/>
                <a:sym typeface="Calibri"/>
              </a:defRPr>
            </a:pPr>
            <a:r>
              <a:t>Robert Allen’s subsistence baskets</a:t>
            </a:r>
          </a:p>
          <a:p>
            <a:pPr marL="274855" indent="-274855" defTabSz="434340">
              <a:spcBef>
                <a:spcPts val="1100"/>
              </a:spcBef>
              <a:buSzPct val="100000"/>
              <a:buFont typeface="Arial"/>
              <a:defRPr sz="2500">
                <a:uFill>
                  <a:solidFill>
                    <a:srgbClr val="000000"/>
                  </a:solidFill>
                </a:uFill>
                <a:latin typeface="Calibri"/>
                <a:ea typeface="Calibri"/>
                <a:cs typeface="Calibri"/>
                <a:sym typeface="Calibri"/>
              </a:defRPr>
            </a:pPr>
            <a:r>
              <a:t>Is this enough to ovulate?</a:t>
            </a:r>
          </a:p>
          <a:p>
            <a:pPr marL="274855" indent="-274855" defTabSz="434340">
              <a:spcBef>
                <a:spcPts val="1100"/>
              </a:spcBef>
              <a:buSzPct val="100000"/>
              <a:buFont typeface="Arial"/>
              <a:defRPr sz="2500">
                <a:uFill>
                  <a:solidFill>
                    <a:srgbClr val="000000"/>
                  </a:solidFill>
                </a:uFill>
                <a:latin typeface="Calibri"/>
                <a:ea typeface="Calibri"/>
                <a:cs typeface="Calibri"/>
                <a:sym typeface="Calibri"/>
              </a:defRPr>
            </a:pPr>
            <a:r>
              <a:t>What with famines, accidents, plagues, etc., pre-industrial populations living on $1/day survive but shrink</a:t>
            </a:r>
          </a:p>
        </p:txBody>
      </p:sp>
      <p:pic>
        <p:nvPicPr>
          <p:cNvPr id="160" name="Cursor_and_2017-01-25_Econ_210a_Commercial_and_Other_Revolutions_key.png" descr="Cursor_and_2017-01-25_Econ_210a_Commercial_and_Other_Revolutions_key.png"/>
          <p:cNvPicPr>
            <a:picLocks noChangeAspect="1"/>
          </p:cNvPicPr>
          <p:nvPr/>
        </p:nvPicPr>
        <p:blipFill>
          <a:blip r:embed="rId2">
            <a:extLst/>
          </a:blip>
          <a:stretch>
            <a:fillRect/>
          </a:stretch>
        </p:blipFill>
        <p:spPr>
          <a:xfrm>
            <a:off x="4068583" y="1143000"/>
            <a:ext cx="4618217" cy="4930124"/>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Pre-1800 Income Inequality"/>
          <p:cNvSpPr txBox="1"/>
          <p:nvPr>
            <p:ph type="title" idx="4294967295"/>
          </p:nvPr>
        </p:nvSpPr>
        <p:spPr>
          <a:xfrm>
            <a:off x="457200" y="0"/>
            <a:ext cx="8229600" cy="1143001"/>
          </a:xfrm>
          <a:prstGeom prst="rect">
            <a:avLst/>
          </a:prstGeom>
        </p:spPr>
        <p:txBody>
          <a:bodyPr lIns="45718" tIns="45718" rIns="45718" bIns="45718"/>
          <a:lstStyle>
            <a:lvl1pPr defTabSz="320038">
              <a:defRPr>
                <a:uFill>
                  <a:solidFill>
                    <a:srgbClr val="000000"/>
                  </a:solidFill>
                </a:uFill>
                <a:latin typeface="Calibri"/>
                <a:ea typeface="Calibri"/>
                <a:cs typeface="Calibri"/>
                <a:sym typeface="Calibri"/>
              </a:defRPr>
            </a:lvl1pPr>
          </a:lstStyle>
          <a:p>
            <a:pPr/>
            <a:r>
              <a:t>Pre-1800 Income Inequality</a:t>
            </a:r>
          </a:p>
        </p:txBody>
      </p:sp>
      <p:sp>
        <p:nvSpPr>
          <p:cNvPr id="163" name="High-Malthusian societies……"/>
          <p:cNvSpPr txBox="1"/>
          <p:nvPr>
            <p:ph type="body" sz="half" idx="4294967295"/>
          </p:nvPr>
        </p:nvSpPr>
        <p:spPr>
          <a:xfrm>
            <a:off x="457200" y="1142999"/>
            <a:ext cx="3611385" cy="5368326"/>
          </a:xfrm>
          <a:prstGeom prst="rect">
            <a:avLst/>
          </a:prstGeom>
        </p:spPr>
        <p:txBody>
          <a:bodyPr lIns="45718" tIns="45718" rIns="45718" bIns="45718" anchor="t"/>
          <a:lstStyle/>
          <a:p>
            <a:pPr marL="144660" indent="-144660" defTabSz="228600">
              <a:spcBef>
                <a:spcPts val="600"/>
              </a:spcBef>
              <a:buSzPct val="100000"/>
              <a:buFont typeface="Arial"/>
              <a:defRPr sz="1300">
                <a:uFill>
                  <a:solidFill>
                    <a:srgbClr val="000000"/>
                  </a:solidFill>
                </a:uFill>
                <a:latin typeface="Calibri"/>
                <a:ea typeface="Calibri"/>
                <a:cs typeface="Calibri"/>
                <a:sym typeface="Calibri"/>
              </a:defRPr>
            </a:pPr>
            <a:r>
              <a:t>High-Malthusian societies…</a:t>
            </a:r>
          </a:p>
          <a:p>
            <a:pPr marL="144660" indent="-144660" defTabSz="228600">
              <a:spcBef>
                <a:spcPts val="600"/>
              </a:spcBef>
              <a:buSzPct val="100000"/>
              <a:buFont typeface="Arial"/>
              <a:defRPr sz="1300">
                <a:uFill>
                  <a:solidFill>
                    <a:srgbClr val="000000"/>
                  </a:solidFill>
                </a:uFill>
                <a:latin typeface="Calibri"/>
                <a:ea typeface="Calibri"/>
                <a:cs typeface="Calibri"/>
                <a:sym typeface="Calibri"/>
              </a:defRPr>
            </a:pPr>
            <a:r>
              <a:t>Globalizing societies…</a:t>
            </a:r>
          </a:p>
          <a:p>
            <a:pPr marL="144660" indent="-144660" defTabSz="228600">
              <a:spcBef>
                <a:spcPts val="600"/>
              </a:spcBef>
              <a:buSzPct val="100000"/>
              <a:buFont typeface="Arial"/>
              <a:defRPr sz="1300">
                <a:uFill>
                  <a:solidFill>
                    <a:srgbClr val="000000"/>
                  </a:solidFill>
                </a:uFill>
                <a:latin typeface="Calibri"/>
                <a:ea typeface="Calibri"/>
                <a:cs typeface="Calibri"/>
                <a:sym typeface="Calibri"/>
              </a:defRPr>
            </a:pPr>
            <a:r>
              <a:t>Gini coefficients: one of the deceptions of Satan…</a:t>
            </a:r>
          </a:p>
          <a:p>
            <a:pPr lvl="1" marL="373259" indent="-144659" defTabSz="228600">
              <a:spcBef>
                <a:spcPts val="600"/>
              </a:spcBef>
              <a:buSzPct val="100000"/>
              <a:buFont typeface="Arial"/>
              <a:defRPr sz="1300">
                <a:uFill>
                  <a:solidFill>
                    <a:srgbClr val="000000"/>
                  </a:solidFill>
                </a:uFill>
                <a:latin typeface="Calibri"/>
                <a:ea typeface="Calibri"/>
                <a:cs typeface="Calibri"/>
                <a:sym typeface="Calibri"/>
              </a:defRPr>
            </a:pPr>
            <a:r>
              <a:t>If the bottom 3/4 got 1/4 of the income and the top 1/4 the rest (evenly distributed)—i.e., 80-20 ratio = 9, the Gini would be 0.5 (50%)</a:t>
            </a:r>
          </a:p>
          <a:p>
            <a:pPr lvl="1" marL="373259" indent="-144659" defTabSz="228600">
              <a:spcBef>
                <a:spcPts val="600"/>
              </a:spcBef>
              <a:buSzPct val="100000"/>
              <a:buFont typeface="Arial"/>
              <a:defRPr sz="1300">
                <a:uFill>
                  <a:solidFill>
                    <a:srgbClr val="000000"/>
                  </a:solidFill>
                </a:uFill>
                <a:latin typeface="Calibri"/>
                <a:ea typeface="Calibri"/>
                <a:cs typeface="Calibri"/>
                <a:sym typeface="Calibri"/>
              </a:defRPr>
            </a:pPr>
            <a:r>
              <a:t>If the bottom 2/3 got 1/3 of the income and the top 1/3 the rest (evenly distributed)—i.e., 80-20 ratio = 4—the Gini would be 0.33 (33%)</a:t>
            </a:r>
          </a:p>
          <a:p>
            <a:pPr lvl="1" marL="373259" indent="-144659" defTabSz="228600">
              <a:spcBef>
                <a:spcPts val="600"/>
              </a:spcBef>
              <a:buSzPct val="100000"/>
              <a:buFont typeface="Arial"/>
              <a:defRPr sz="1300">
                <a:uFill>
                  <a:solidFill>
                    <a:srgbClr val="000000"/>
                  </a:solidFill>
                </a:uFill>
                <a:latin typeface="Calibri"/>
                <a:ea typeface="Calibri"/>
                <a:cs typeface="Calibri"/>
                <a:sym typeface="Calibri"/>
              </a:defRPr>
            </a:pPr>
            <a:r>
              <a:t>This is income: not status or social power: the 4M slaves in the U.S. in 1860 would have objected most strongly to claim that U.S. then no more unequal than Britain…</a:t>
            </a:r>
          </a:p>
          <a:p>
            <a:pPr lvl="1" marL="373259" indent="-144659" defTabSz="228600">
              <a:spcBef>
                <a:spcPts val="600"/>
              </a:spcBef>
              <a:buSzPct val="100000"/>
              <a:buFont typeface="Arial"/>
              <a:defRPr sz="1300">
                <a:uFill>
                  <a:solidFill>
                    <a:srgbClr val="000000"/>
                  </a:solidFill>
                </a:uFill>
                <a:latin typeface="Calibri"/>
                <a:ea typeface="Calibri"/>
                <a:cs typeface="Calibri"/>
                <a:sym typeface="Calibri"/>
              </a:defRPr>
            </a:pPr>
            <a:r>
              <a:t>If you were to think like a utilitarian—and assume that each doubling of income is equally valuable in a utilitarian sense—a move from a Gini of 0.5 to 0.33 would be like a 30% boost to everyone’s income…</a:t>
            </a:r>
          </a:p>
          <a:p>
            <a:pPr marL="144660" indent="-144660" defTabSz="228600">
              <a:spcBef>
                <a:spcPts val="600"/>
              </a:spcBef>
              <a:buSzPct val="100000"/>
              <a:buFont typeface="Arial"/>
              <a:defRPr sz="1300">
                <a:uFill>
                  <a:solidFill>
                    <a:srgbClr val="000000"/>
                  </a:solidFill>
                </a:uFill>
                <a:latin typeface="Calibri"/>
                <a:ea typeface="Calibri"/>
                <a:cs typeface="Calibri"/>
                <a:sym typeface="Calibri"/>
              </a:defRPr>
            </a:pPr>
            <a:r>
              <a:t>U.S, Gini today 0.41?</a:t>
            </a:r>
          </a:p>
        </p:txBody>
      </p:sp>
      <p:pic>
        <p:nvPicPr>
          <p:cNvPr id="164" name="Image" descr="Image"/>
          <p:cNvPicPr>
            <a:picLocks noChangeAspect="1"/>
          </p:cNvPicPr>
          <p:nvPr/>
        </p:nvPicPr>
        <p:blipFill>
          <a:blip r:embed="rId2">
            <a:extLst/>
          </a:blip>
          <a:stretch>
            <a:fillRect/>
          </a:stretch>
        </p:blipFill>
        <p:spPr>
          <a:xfrm>
            <a:off x="4068583" y="1143000"/>
            <a:ext cx="4618217" cy="5368324"/>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Gini Coefficients Today"/>
          <p:cNvSpPr txBox="1"/>
          <p:nvPr>
            <p:ph type="title" idx="4294967295"/>
          </p:nvPr>
        </p:nvSpPr>
        <p:spPr>
          <a:xfrm>
            <a:off x="457200" y="0"/>
            <a:ext cx="8229600" cy="1143001"/>
          </a:xfrm>
          <a:prstGeom prst="rect">
            <a:avLst/>
          </a:prstGeom>
        </p:spPr>
        <p:txBody>
          <a:bodyPr lIns="45718" tIns="45718" rIns="45718" bIns="45718"/>
          <a:lstStyle>
            <a:lvl1pPr defTabSz="384047">
              <a:defRPr sz="6700">
                <a:uFill>
                  <a:solidFill>
                    <a:srgbClr val="000000"/>
                  </a:solidFill>
                </a:uFill>
                <a:latin typeface="Calibri"/>
                <a:ea typeface="Calibri"/>
                <a:cs typeface="Calibri"/>
                <a:sym typeface="Calibri"/>
              </a:defRPr>
            </a:lvl1pPr>
          </a:lstStyle>
          <a:p>
            <a:pPr/>
            <a:r>
              <a:t>Gini Coefficients Today</a:t>
            </a:r>
          </a:p>
        </p:txBody>
      </p:sp>
      <p:pic>
        <p:nvPicPr>
          <p:cNvPr id="167" name="Image" descr="Image"/>
          <p:cNvPicPr>
            <a:picLocks noChangeAspect="1"/>
          </p:cNvPicPr>
          <p:nvPr/>
        </p:nvPicPr>
        <p:blipFill>
          <a:blip r:embed="rId2">
            <a:extLst/>
          </a:blip>
          <a:stretch>
            <a:fillRect/>
          </a:stretch>
        </p:blipFill>
        <p:spPr>
          <a:xfrm>
            <a:off x="1155700" y="1143000"/>
            <a:ext cx="7246389" cy="5455147"/>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The Rich of the Past…"/>
          <p:cNvSpPr txBox="1"/>
          <p:nvPr>
            <p:ph type="title" idx="4294967295"/>
          </p:nvPr>
        </p:nvSpPr>
        <p:spPr>
          <a:xfrm>
            <a:off x="457200" y="0"/>
            <a:ext cx="8229601" cy="1143001"/>
          </a:xfrm>
          <a:prstGeom prst="rect">
            <a:avLst/>
          </a:prstGeom>
        </p:spPr>
        <p:txBody>
          <a:bodyPr lIns="45718" tIns="45718" rIns="45718" bIns="45718"/>
          <a:lstStyle>
            <a:lvl1pPr defTabSz="388620">
              <a:defRPr sz="6800">
                <a:uFill>
                  <a:solidFill>
                    <a:srgbClr val="000000"/>
                  </a:solidFill>
                </a:uFill>
                <a:latin typeface="Calibri"/>
                <a:ea typeface="Calibri"/>
                <a:cs typeface="Calibri"/>
                <a:sym typeface="Calibri"/>
              </a:defRPr>
            </a:lvl1pPr>
          </a:lstStyle>
          <a:p>
            <a:pPr/>
            <a:r>
              <a:t>The Rich of the Past…</a:t>
            </a:r>
          </a:p>
        </p:txBody>
      </p:sp>
      <p:sp>
        <p:nvSpPr>
          <p:cNvPr id="170" name="1770: 750M people; mean lifetime income/consumption $900/yr…"/>
          <p:cNvSpPr txBox="1"/>
          <p:nvPr>
            <p:ph type="body" idx="4294967295"/>
          </p:nvPr>
        </p:nvSpPr>
        <p:spPr>
          <a:xfrm>
            <a:off x="457200" y="1142999"/>
            <a:ext cx="8229601" cy="5368326"/>
          </a:xfrm>
          <a:prstGeom prst="rect">
            <a:avLst/>
          </a:prstGeom>
        </p:spPr>
        <p:txBody>
          <a:bodyPr lIns="45718" tIns="45718" rIns="45718" bIns="45718" anchor="t"/>
          <a:lstStyle/>
          <a:p>
            <a:pPr marL="208311" indent="-208311" defTabSz="329184">
              <a:spcBef>
                <a:spcPts val="800"/>
              </a:spcBef>
              <a:buSzPct val="100000"/>
              <a:buFont typeface="Arial"/>
              <a:defRPr sz="1900">
                <a:uFill>
                  <a:solidFill>
                    <a:srgbClr val="000000"/>
                  </a:solidFill>
                </a:uFill>
                <a:latin typeface="Calibri"/>
                <a:ea typeface="Calibri"/>
                <a:cs typeface="Calibri"/>
                <a:sym typeface="Calibri"/>
              </a:defRPr>
            </a:pPr>
            <a:r>
              <a:t>1770: 750M people; mean lifetime income/consumption $900/yr</a:t>
            </a:r>
          </a:p>
          <a:p>
            <a:pPr lvl="1" marL="537495" indent="-208311" defTabSz="329184">
              <a:spcBef>
                <a:spcPts val="800"/>
              </a:spcBef>
              <a:buSzPct val="100000"/>
              <a:buFont typeface="Arial"/>
              <a:defRPr sz="1900">
                <a:uFill>
                  <a:solidFill>
                    <a:srgbClr val="000000"/>
                  </a:solidFill>
                </a:uFill>
                <a:latin typeface="Calibri"/>
                <a:ea typeface="Calibri"/>
                <a:cs typeface="Calibri"/>
                <a:sym typeface="Calibri"/>
              </a:defRPr>
            </a:pPr>
            <a:r>
              <a:t>x 25 —$360/yr</a:t>
            </a:r>
          </a:p>
          <a:p>
            <a:pPr lvl="1" marL="537495" indent="-208311" defTabSz="329184">
              <a:spcBef>
                <a:spcPts val="800"/>
              </a:spcBef>
              <a:buSzPct val="100000"/>
              <a:buFont typeface="Arial"/>
              <a:defRPr sz="1900">
                <a:uFill>
                  <a:solidFill>
                    <a:srgbClr val="000000"/>
                  </a:solidFill>
                </a:uFill>
                <a:latin typeface="Calibri"/>
                <a:ea typeface="Calibri"/>
                <a:cs typeface="Calibri"/>
                <a:sym typeface="Calibri"/>
              </a:defRPr>
            </a:pPr>
            <a:r>
              <a:t>x 15…</a:t>
            </a:r>
          </a:p>
          <a:p>
            <a:pPr marL="208311" indent="-208311" defTabSz="329184">
              <a:spcBef>
                <a:spcPts val="800"/>
              </a:spcBef>
              <a:buSzPct val="100000"/>
              <a:buFont typeface="Arial"/>
              <a:defRPr sz="1900">
                <a:uFill>
                  <a:solidFill>
                    <a:srgbClr val="000000"/>
                  </a:solidFill>
                </a:uFill>
                <a:latin typeface="Calibri"/>
                <a:ea typeface="Calibri"/>
                <a:cs typeface="Calibri"/>
                <a:sym typeface="Calibri"/>
              </a:defRPr>
            </a:pPr>
            <a:r>
              <a:t>Pareto’s Law; 20% get 80% (Pareto distribution with α = 1.16)</a:t>
            </a:r>
          </a:p>
          <a:p>
            <a:pPr marL="208311" indent="-208311" defTabSz="329184">
              <a:spcBef>
                <a:spcPts val="800"/>
              </a:spcBef>
              <a:buSzPct val="100000"/>
              <a:buFont typeface="Arial"/>
              <a:defRPr sz="1900">
                <a:uFill>
                  <a:solidFill>
                    <a:srgbClr val="000000"/>
                  </a:solidFill>
                </a:uFill>
                <a:latin typeface="Calibri"/>
                <a:ea typeface="Calibri"/>
                <a:cs typeface="Calibri"/>
                <a:sym typeface="Calibri"/>
              </a:defRPr>
            </a:pPr>
            <a:r>
              <a:t>Full Berkeley economics professors… $240K/yr</a:t>
            </a:r>
          </a:p>
          <a:p>
            <a:pPr marL="208311" indent="-208311" defTabSz="329184">
              <a:spcBef>
                <a:spcPts val="800"/>
              </a:spcBef>
              <a:buSzPct val="100000"/>
              <a:buFont typeface="Arial"/>
              <a:defRPr sz="1900">
                <a:uFill>
                  <a:solidFill>
                    <a:srgbClr val="000000"/>
                  </a:solidFill>
                </a:uFill>
                <a:latin typeface="Calibri"/>
                <a:ea typeface="Calibri"/>
                <a:cs typeface="Calibri"/>
                <a:sym typeface="Calibri"/>
              </a:defRPr>
            </a:pPr>
            <a:r>
              <a:t>In 1770:</a:t>
            </a:r>
          </a:p>
          <a:p>
            <a:pPr lvl="1" marL="537495" indent="-208311" defTabSz="329184">
              <a:spcBef>
                <a:spcPts val="800"/>
              </a:spcBef>
              <a:buSzPct val="100000"/>
              <a:buFont typeface="Arial"/>
              <a:defRPr sz="1900">
                <a:uFill>
                  <a:solidFill>
                    <a:srgbClr val="000000"/>
                  </a:solidFill>
                </a:uFill>
                <a:latin typeface="Calibri"/>
                <a:ea typeface="Calibri"/>
                <a:cs typeface="Calibri"/>
                <a:sym typeface="Calibri"/>
              </a:defRPr>
            </a:pPr>
            <a:r>
              <a:t>Top 100M got $1500/yr</a:t>
            </a:r>
          </a:p>
          <a:p>
            <a:pPr lvl="1" marL="537495" indent="-208311" defTabSz="329184">
              <a:spcBef>
                <a:spcPts val="800"/>
              </a:spcBef>
              <a:buSzPct val="100000"/>
              <a:buFont typeface="Arial"/>
              <a:defRPr sz="1900">
                <a:uFill>
                  <a:solidFill>
                    <a:srgbClr val="000000"/>
                  </a:solidFill>
                </a:uFill>
                <a:latin typeface="Calibri"/>
                <a:ea typeface="Calibri"/>
                <a:cs typeface="Calibri"/>
                <a:sym typeface="Calibri"/>
              </a:defRPr>
            </a:pPr>
            <a:r>
              <a:t>Top 20M got $6000/yr</a:t>
            </a:r>
          </a:p>
          <a:p>
            <a:pPr lvl="1" marL="537495" indent="-208311" defTabSz="329184">
              <a:spcBef>
                <a:spcPts val="800"/>
              </a:spcBef>
              <a:buSzPct val="100000"/>
              <a:buFont typeface="Arial"/>
              <a:defRPr sz="1900">
                <a:uFill>
                  <a:solidFill>
                    <a:srgbClr val="000000"/>
                  </a:solidFill>
                </a:uFill>
                <a:latin typeface="Calibri"/>
                <a:ea typeface="Calibri"/>
                <a:cs typeface="Calibri"/>
                <a:sym typeface="Calibri"/>
              </a:defRPr>
            </a:pPr>
            <a:r>
              <a:t>Top 4M got $24K/yr</a:t>
            </a:r>
          </a:p>
          <a:p>
            <a:pPr lvl="1" marL="537495" indent="-208311" defTabSz="329184">
              <a:spcBef>
                <a:spcPts val="800"/>
              </a:spcBef>
              <a:buSzPct val="100000"/>
              <a:buFont typeface="Arial"/>
              <a:defRPr sz="1900">
                <a:uFill>
                  <a:solidFill>
                    <a:srgbClr val="000000"/>
                  </a:solidFill>
                </a:uFill>
                <a:latin typeface="Calibri"/>
                <a:ea typeface="Calibri"/>
                <a:cs typeface="Calibri"/>
                <a:sym typeface="Calibri"/>
              </a:defRPr>
            </a:pPr>
            <a:r>
              <a:t>Top 800K got $120K/yr</a:t>
            </a:r>
          </a:p>
          <a:p>
            <a:pPr lvl="1" marL="537495" indent="-208311" defTabSz="329184">
              <a:spcBef>
                <a:spcPts val="800"/>
              </a:spcBef>
              <a:buSzPct val="100000"/>
              <a:buFont typeface="Arial"/>
              <a:defRPr sz="1900">
                <a:uFill>
                  <a:solidFill>
                    <a:srgbClr val="000000"/>
                  </a:solidFill>
                </a:uFill>
                <a:latin typeface="Calibri"/>
                <a:ea typeface="Calibri"/>
                <a:cs typeface="Calibri"/>
                <a:sym typeface="Calibri"/>
              </a:defRPr>
            </a:pPr>
            <a:r>
              <a:t>Top 160K got $480K/yr</a:t>
            </a:r>
          </a:p>
          <a:p>
            <a:pPr lvl="1" marL="537495" indent="-208311" defTabSz="329184">
              <a:spcBef>
                <a:spcPts val="800"/>
              </a:spcBef>
              <a:buSzPct val="100000"/>
              <a:buFont typeface="Arial"/>
              <a:defRPr sz="1900">
                <a:uFill>
                  <a:solidFill>
                    <a:srgbClr val="000000"/>
                  </a:solidFill>
                </a:uFill>
                <a:latin typeface="Calibri"/>
                <a:ea typeface="Calibri"/>
                <a:cs typeface="Calibri"/>
                <a:sym typeface="Calibri"/>
              </a:defRPr>
            </a:pPr>
            <a:r>
              <a:t>Top 32K got $2M/yr</a:t>
            </a:r>
          </a:p>
          <a:p>
            <a:pPr lvl="1" marL="537495" indent="-208311" defTabSz="329184">
              <a:spcBef>
                <a:spcPts val="800"/>
              </a:spcBef>
              <a:buSzPct val="100000"/>
              <a:buFont typeface="Arial"/>
              <a:defRPr sz="1900">
                <a:uFill>
                  <a:solidFill>
                    <a:srgbClr val="000000"/>
                  </a:solidFill>
                </a:uFill>
                <a:latin typeface="Calibri"/>
                <a:ea typeface="Calibri"/>
                <a:cs typeface="Calibri"/>
                <a:sym typeface="Calibri"/>
              </a:defRPr>
            </a:pPr>
            <a:r>
              <a:t>Top 6K got $8M/yr</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What Determines Rich and Poor Economies?"/>
          <p:cNvSpPr txBox="1"/>
          <p:nvPr>
            <p:ph type="title" idx="4294967295"/>
          </p:nvPr>
        </p:nvSpPr>
        <p:spPr>
          <a:xfrm>
            <a:off x="457200" y="0"/>
            <a:ext cx="8229601" cy="1143001"/>
          </a:xfrm>
          <a:prstGeom prst="rect">
            <a:avLst/>
          </a:prstGeom>
        </p:spPr>
        <p:txBody>
          <a:bodyPr lIns="45718" tIns="45718" rIns="45718" bIns="45718"/>
          <a:lstStyle>
            <a:lvl1pPr defTabSz="196595">
              <a:defRPr sz="3400">
                <a:uFill>
                  <a:solidFill>
                    <a:srgbClr val="000000"/>
                  </a:solidFill>
                </a:uFill>
                <a:latin typeface="Calibri"/>
                <a:ea typeface="Calibri"/>
                <a:cs typeface="Calibri"/>
                <a:sym typeface="Calibri"/>
              </a:defRPr>
            </a:lvl1pPr>
          </a:lstStyle>
          <a:p>
            <a:pPr/>
            <a:r>
              <a:t>What Determines Rich and Poor Economies?</a:t>
            </a:r>
          </a:p>
        </p:txBody>
      </p:sp>
      <p:sp>
        <p:nvSpPr>
          <p:cNvPr id="173" name="In the 19th Century: Standard package:…"/>
          <p:cNvSpPr txBox="1"/>
          <p:nvPr>
            <p:ph type="body" idx="4294967295"/>
          </p:nvPr>
        </p:nvSpPr>
        <p:spPr>
          <a:xfrm>
            <a:off x="457200" y="1142999"/>
            <a:ext cx="8229601" cy="5368326"/>
          </a:xfrm>
          <a:prstGeom prst="rect">
            <a:avLst/>
          </a:prstGeom>
        </p:spPr>
        <p:txBody>
          <a:bodyPr lIns="45718" tIns="45718" rIns="45718" bIns="45718" anchor="t"/>
          <a:lstStyle/>
          <a:p>
            <a:pPr marL="289321" indent="-289321" defTabSz="457200">
              <a:spcBef>
                <a:spcPts val="1200"/>
              </a:spcBef>
              <a:buSzPct val="100000"/>
              <a:buFont typeface="Arial"/>
              <a:defRPr sz="2700">
                <a:uFill>
                  <a:solidFill>
                    <a:srgbClr val="000000"/>
                  </a:solidFill>
                </a:uFill>
                <a:latin typeface="Calibri"/>
                <a:ea typeface="Calibri"/>
                <a:cs typeface="Calibri"/>
                <a:sym typeface="Calibri"/>
              </a:defRPr>
            </a:pPr>
            <a:r>
              <a:t>In the 19th Century: Standard package:</a:t>
            </a:r>
          </a:p>
          <a:p>
            <a:pPr lvl="1" marL="746521" indent="-289321" defTabSz="457200">
              <a:spcBef>
                <a:spcPts val="1200"/>
              </a:spcBef>
              <a:buSzPct val="100000"/>
              <a:buFont typeface="Arial"/>
              <a:defRPr sz="2700">
                <a:uFill>
                  <a:solidFill>
                    <a:srgbClr val="000000"/>
                  </a:solidFill>
                </a:uFill>
                <a:latin typeface="Calibri"/>
                <a:ea typeface="Calibri"/>
                <a:cs typeface="Calibri"/>
                <a:sym typeface="Calibri"/>
              </a:defRPr>
            </a:pPr>
            <a:r>
              <a:t>(Manufacturing) tariffs, railroads (and ports), banks, schools…</a:t>
            </a:r>
          </a:p>
          <a:p>
            <a:pPr lvl="1" marL="746521" indent="-289321" defTabSz="457200">
              <a:spcBef>
                <a:spcPts val="1200"/>
              </a:spcBef>
              <a:buSzPct val="100000"/>
              <a:buFont typeface="Arial"/>
              <a:defRPr sz="2700">
                <a:uFill>
                  <a:solidFill>
                    <a:srgbClr val="000000"/>
                  </a:solidFill>
                </a:uFill>
                <a:latin typeface="Calibri"/>
                <a:ea typeface="Calibri"/>
                <a:cs typeface="Calibri"/>
                <a:sym typeface="Calibri"/>
              </a:defRPr>
            </a:pPr>
            <a:r>
              <a:t>“Culture”</a:t>
            </a:r>
          </a:p>
          <a:p>
            <a:pPr marL="289321" indent="-289321" defTabSz="457200">
              <a:spcBef>
                <a:spcPts val="1200"/>
              </a:spcBef>
              <a:buSzPct val="100000"/>
              <a:buFont typeface="Arial"/>
              <a:defRPr sz="2700">
                <a:uFill>
                  <a:solidFill>
                    <a:srgbClr val="000000"/>
                  </a:solidFill>
                </a:uFill>
                <a:latin typeface="Calibri"/>
                <a:ea typeface="Calibri"/>
                <a:cs typeface="Calibri"/>
                <a:sym typeface="Calibri"/>
              </a:defRPr>
            </a:pPr>
            <a:r>
              <a:t>In the 20th Century: “Big pushes”?</a:t>
            </a:r>
          </a:p>
          <a:p>
            <a:pPr lvl="1" marL="746521" indent="-289321" defTabSz="457200">
              <a:spcBef>
                <a:spcPts val="1200"/>
              </a:spcBef>
              <a:buSzPct val="100000"/>
              <a:buFont typeface="Arial"/>
              <a:defRPr sz="2700">
                <a:uFill>
                  <a:solidFill>
                    <a:srgbClr val="000000"/>
                  </a:solidFill>
                </a:uFill>
                <a:latin typeface="Calibri"/>
                <a:ea typeface="Calibri"/>
                <a:cs typeface="Calibri"/>
                <a:sym typeface="Calibri"/>
              </a:defRPr>
            </a:pPr>
            <a:r>
              <a:t>Northwest European settlement</a:t>
            </a:r>
          </a:p>
          <a:p>
            <a:pPr lvl="1" marL="746521" indent="-289321" defTabSz="457200">
              <a:spcBef>
                <a:spcPts val="1200"/>
              </a:spcBef>
              <a:buSzPct val="100000"/>
              <a:buFont typeface="Arial"/>
              <a:defRPr sz="2700">
                <a:uFill>
                  <a:solidFill>
                    <a:srgbClr val="000000"/>
                  </a:solidFill>
                </a:uFill>
                <a:latin typeface="Calibri"/>
                <a:ea typeface="Calibri"/>
                <a:cs typeface="Calibri"/>
                <a:sym typeface="Calibri"/>
              </a:defRPr>
            </a:pPr>
            <a:r>
              <a:t>Marshall Plan (and Asian “neocolonial origins”</a:t>
            </a:r>
          </a:p>
          <a:p>
            <a:pPr lvl="1" marL="746521" indent="-289321" defTabSz="457200">
              <a:spcBef>
                <a:spcPts val="1200"/>
              </a:spcBef>
              <a:buSzPct val="100000"/>
              <a:buFont typeface="Arial"/>
              <a:defRPr sz="2700">
                <a:uFill>
                  <a:solidFill>
                    <a:srgbClr val="000000"/>
                  </a:solidFill>
                </a:uFill>
                <a:latin typeface="Calibri"/>
                <a:ea typeface="Calibri"/>
                <a:cs typeface="Calibri"/>
                <a:sym typeface="Calibri"/>
              </a:defRPr>
            </a:pPr>
            <a:r>
              <a:t>Really-existing socialism</a:t>
            </a:r>
          </a:p>
          <a:p>
            <a:pPr lvl="1" marL="746521" indent="-289321" defTabSz="457200">
              <a:spcBef>
                <a:spcPts val="1200"/>
              </a:spcBef>
              <a:buSzPct val="100000"/>
              <a:buFont typeface="Arial"/>
              <a:defRPr sz="2700">
                <a:uFill>
                  <a:solidFill>
                    <a:srgbClr val="000000"/>
                  </a:solidFill>
                </a:uFill>
                <a:latin typeface="Calibri"/>
                <a:ea typeface="Calibri"/>
                <a:cs typeface="Calibri"/>
                <a:sym typeface="Calibri"/>
              </a:defRPr>
            </a:pPr>
            <a:r>
              <a:t>Africa (but post 1950…)</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Future Duration of Modern Economic Growth"/>
          <p:cNvSpPr txBox="1"/>
          <p:nvPr>
            <p:ph type="title" idx="4294967295"/>
          </p:nvPr>
        </p:nvSpPr>
        <p:spPr>
          <a:xfrm>
            <a:off x="457200" y="-1"/>
            <a:ext cx="8229600" cy="1417639"/>
          </a:xfrm>
          <a:prstGeom prst="rect">
            <a:avLst/>
          </a:prstGeom>
        </p:spPr>
        <p:txBody>
          <a:bodyPr lIns="45718" tIns="45718" rIns="45718" bIns="45718"/>
          <a:lstStyle>
            <a:lvl1pPr defTabSz="443483">
              <a:defRPr sz="4200">
                <a:uFill>
                  <a:solidFill>
                    <a:srgbClr val="000000"/>
                  </a:solidFill>
                </a:uFill>
                <a:latin typeface="Calibri"/>
                <a:ea typeface="Calibri"/>
                <a:cs typeface="Calibri"/>
                <a:sym typeface="Calibri"/>
              </a:defRPr>
            </a:lvl1pPr>
          </a:lstStyle>
          <a:p>
            <a:pPr/>
            <a:r>
              <a:t>Future Duration of Modern Economic Growth</a:t>
            </a:r>
          </a:p>
        </p:txBody>
      </p:sp>
      <p:sp>
        <p:nvSpPr>
          <p:cNvPr id="176" name="Gordon vs. Varian…"/>
          <p:cNvSpPr txBox="1"/>
          <p:nvPr>
            <p:ph type="body" idx="4294967295"/>
          </p:nvPr>
        </p:nvSpPr>
        <p:spPr>
          <a:xfrm>
            <a:off x="457200" y="1417636"/>
            <a:ext cx="8229600" cy="5080003"/>
          </a:xfrm>
          <a:prstGeom prst="rect">
            <a:avLst/>
          </a:prstGeom>
        </p:spPr>
        <p:txBody>
          <a:bodyPr lIns="45718" tIns="45718" rIns="45718" bIns="45718" anchor="t"/>
          <a:lstStyle/>
          <a:p>
            <a:pPr marL="216027" indent="-216027" defTabSz="288036">
              <a:spcBef>
                <a:spcPts val="400"/>
              </a:spcBef>
              <a:buSzPct val="100000"/>
              <a:buFont typeface="Arial"/>
              <a:defRPr sz="2000">
                <a:uFill>
                  <a:solidFill>
                    <a:srgbClr val="000000"/>
                  </a:solidFill>
                </a:uFill>
                <a:latin typeface="Calibri"/>
                <a:ea typeface="Calibri"/>
                <a:cs typeface="Calibri"/>
                <a:sym typeface="Calibri"/>
              </a:defRPr>
            </a:pPr>
            <a:r>
              <a:t>Gordon vs. Varian</a:t>
            </a:r>
          </a:p>
          <a:p>
            <a:pPr marL="216027" indent="-216027" defTabSz="288036">
              <a:spcBef>
                <a:spcPts val="400"/>
              </a:spcBef>
              <a:buSzPct val="100000"/>
              <a:buFont typeface="Arial"/>
              <a:defRPr sz="2000">
                <a:uFill>
                  <a:solidFill>
                    <a:srgbClr val="000000"/>
                  </a:solidFill>
                </a:uFill>
                <a:latin typeface="Calibri"/>
                <a:ea typeface="Calibri"/>
                <a:cs typeface="Calibri"/>
                <a:sym typeface="Calibri"/>
              </a:defRPr>
            </a:pPr>
            <a:r>
              <a:t>Gordon: it’s all about: </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matter manipulation, </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power generation and application, and </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flush toilets—and </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that’s allover…</a:t>
            </a:r>
          </a:p>
          <a:p>
            <a:pPr marL="216027" indent="-216027" defTabSz="288036">
              <a:spcBef>
                <a:spcPts val="400"/>
              </a:spcBef>
              <a:buSzPct val="100000"/>
              <a:buFont typeface="Arial"/>
              <a:defRPr sz="2000">
                <a:uFill>
                  <a:solidFill>
                    <a:srgbClr val="000000"/>
                  </a:solidFill>
                </a:uFill>
                <a:latin typeface="Calibri"/>
                <a:ea typeface="Calibri"/>
                <a:cs typeface="Calibri"/>
                <a:sym typeface="Calibri"/>
              </a:defRPr>
            </a:pPr>
            <a:r>
              <a:t>Varian: we combine:</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physical stuff, </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energy applied to matter-manipulation, </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information, and </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communication </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to generate utility—and </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that’s just beginning…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 name="What if there had been no Commercial Revolution?…"/>
          <p:cNvSpPr txBox="1"/>
          <p:nvPr>
            <p:ph type="body" sz="half" idx="4294967295"/>
          </p:nvPr>
        </p:nvSpPr>
        <p:spPr>
          <a:xfrm>
            <a:off x="277662" y="1267121"/>
            <a:ext cx="4419963" cy="5327977"/>
          </a:xfrm>
          <a:prstGeom prst="rect">
            <a:avLst/>
          </a:prstGeom>
        </p:spPr>
        <p:txBody>
          <a:bodyPr lIns="45718" tIns="45718" rIns="45718" bIns="45718" anchor="t"/>
          <a:lstStyle/>
          <a:p>
            <a:pPr marL="0" indent="0" defTabSz="374904">
              <a:spcBef>
                <a:spcPts val="900"/>
              </a:spcBef>
              <a:buSzTx/>
              <a:buFont typeface="Arial"/>
              <a:buNone/>
              <a:defRPr b="1">
                <a:uFill>
                  <a:solidFill>
                    <a:srgbClr val="000000"/>
                  </a:solidFill>
                </a:uFill>
                <a:latin typeface="+mj-lt"/>
                <a:ea typeface="+mj-ea"/>
                <a:cs typeface="+mj-cs"/>
                <a:sym typeface="Helvetica"/>
              </a:defRPr>
            </a:pPr>
            <a:r>
              <a:t>What if there had been no Commercial Revolution?</a:t>
            </a:r>
          </a:p>
          <a:p>
            <a:pPr marL="19731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What would we have to eliminate from our world?</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The New World &amp; the Columbian Exchange</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Merchant republics &amp; constitutional monarchies</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Printing as transformative for intellectual life?</a:t>
            </a:r>
          </a:p>
          <a:p>
            <a:pPr marL="19731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Is this plausible?</a:t>
            </a:r>
          </a:p>
          <a:p>
            <a:pPr marL="19731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Rate of ideas growth settles at 0.035%/yr = 0.7%/generation</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Doubling time of 2000 years </a:t>
            </a:r>
          </a:p>
          <a:p>
            <a:pPr marL="19731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World today of 1/10 population, $2.50/day</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Population growing at glacial pace</a:t>
            </a:r>
          </a:p>
        </p:txBody>
      </p:sp>
      <p:sp>
        <p:nvSpPr>
          <p:cNvPr id="56" name="Permanent Agrarian Age World"/>
          <p:cNvSpPr txBox="1"/>
          <p:nvPr>
            <p:ph type="title" idx="4294967295"/>
          </p:nvPr>
        </p:nvSpPr>
        <p:spPr>
          <a:xfrm>
            <a:off x="277663" y="-2"/>
            <a:ext cx="8572501" cy="1270003"/>
          </a:xfrm>
          <a:prstGeom prst="rect">
            <a:avLst/>
          </a:prstGeom>
        </p:spPr>
        <p:txBody>
          <a:bodyPr lIns="45718" tIns="45718" rIns="45718" bIns="45718"/>
          <a:lstStyle>
            <a:lvl1pPr defTabSz="342900">
              <a:defRPr sz="4500">
                <a:uFill>
                  <a:solidFill>
                    <a:srgbClr val="000000"/>
                  </a:solidFill>
                </a:uFill>
              </a:defRPr>
            </a:lvl1pPr>
          </a:lstStyle>
          <a:p>
            <a:pPr/>
            <a:r>
              <a:t>Permanent Agrarian Age World</a:t>
            </a:r>
          </a:p>
        </p:txBody>
      </p:sp>
      <p:pic>
        <p:nvPicPr>
          <p:cNvPr id="57" name="Image" descr="Image"/>
          <p:cNvPicPr>
            <a:picLocks noChangeAspect="1"/>
          </p:cNvPicPr>
          <p:nvPr/>
        </p:nvPicPr>
        <p:blipFill>
          <a:blip r:embed="rId2">
            <a:extLst/>
          </a:blip>
          <a:stretch>
            <a:fillRect/>
          </a:stretch>
        </p:blipFill>
        <p:spPr>
          <a:xfrm>
            <a:off x="4697624" y="1267121"/>
            <a:ext cx="4152541" cy="5327977"/>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Bob Gordon: Technological Exhaustion Occurred Forty Years Ago"/>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Bob Gordon: Technological Exhaustion Occurred Forty Years Ago</a:t>
            </a:r>
          </a:p>
        </p:txBody>
      </p:sp>
      <p:sp>
        <p:nvSpPr>
          <p:cNvPr id="179" name="Robert J. Gordon. 2014. “The Demise of U.S. Economic Growth: Restatement, Rebuttal, and Reflections.” NBER Working Paper No. 19895 (February). www.nber.org/papers/w19895…"/>
          <p:cNvSpPr txBox="1"/>
          <p:nvPr>
            <p:ph type="body" sz="half" idx="4294967295"/>
          </p:nvPr>
        </p:nvSpPr>
        <p:spPr>
          <a:xfrm>
            <a:off x="457200" y="1417636"/>
            <a:ext cx="3149600" cy="5080003"/>
          </a:xfrm>
          <a:prstGeom prst="rect">
            <a:avLst/>
          </a:prstGeom>
        </p:spPr>
        <p:txBody>
          <a:bodyPr lIns="45718" tIns="45718" rIns="45718" bIns="45718" anchor="t"/>
          <a:lstStyle/>
          <a:p>
            <a:pPr marL="137160" indent="-137160" defTabSz="182879">
              <a:spcBef>
                <a:spcPts val="300"/>
              </a:spcBef>
              <a:buSzPct val="100000"/>
              <a:buFont typeface="Arial"/>
              <a:defRPr sz="1200">
                <a:uFill>
                  <a:solidFill>
                    <a:srgbClr val="000000"/>
                  </a:solidFill>
                </a:uFill>
                <a:latin typeface="Calibri"/>
                <a:ea typeface="Calibri"/>
                <a:cs typeface="Calibri"/>
                <a:sym typeface="Calibri"/>
              </a:defRPr>
            </a:pPr>
            <a:r>
              <a:t>Robert J. Gordon. 2014. “The Demise of U.S. Economic Growth: Restatement, Rebuttal, and Reflections.” NBER Working Paper No. 19895 (February). </a:t>
            </a:r>
            <a:r>
              <a:rPr u="sng">
                <a:solidFill>
                  <a:srgbClr val="0000FF"/>
                </a:solidFill>
                <a:uFill>
                  <a:solidFill>
                    <a:srgbClr val="0000FF"/>
                  </a:solidFill>
                </a:uFill>
                <a:hlinkClick r:id="rId2" invalidUrl="" action="" tgtFrame="" tooltip="" history="1" highlightClick="0" endSnd="0"/>
              </a:rPr>
              <a:t>www.nber.org/papers/w19895</a:t>
            </a:r>
            <a:r>
              <a:t> </a:t>
            </a:r>
          </a:p>
          <a:p>
            <a:pPr marL="137160" indent="-137160" defTabSz="182879">
              <a:spcBef>
                <a:spcPts val="300"/>
              </a:spcBef>
              <a:buSzPct val="100000"/>
              <a:buFont typeface="Arial"/>
              <a:defRPr sz="1200">
                <a:uFill>
                  <a:solidFill>
                    <a:srgbClr val="000000"/>
                  </a:solidFill>
                </a:uFill>
                <a:latin typeface="Calibri"/>
                <a:ea typeface="Calibri"/>
                <a:cs typeface="Calibri"/>
                <a:sym typeface="Calibri"/>
              </a:defRPr>
            </a:pPr>
          </a:p>
          <a:p>
            <a:pPr marL="137160" indent="-137160" defTabSz="182879">
              <a:spcBef>
                <a:spcPts val="300"/>
              </a:spcBef>
              <a:buSzPct val="100000"/>
              <a:buFont typeface="Arial"/>
              <a:defRPr sz="1200">
                <a:uFill>
                  <a:solidFill>
                    <a:srgbClr val="000000"/>
                  </a:solidFill>
                </a:uFill>
                <a:latin typeface="Calibri"/>
                <a:ea typeface="Calibri"/>
                <a:cs typeface="Calibri"/>
                <a:sym typeface="Calibri"/>
              </a:defRPr>
            </a:pPr>
            <a:r>
              <a:t>“There is no need to forecast that innovation in the future will ‘falter’…. The slowdown in the rate of productivity growth… occurred more than four decades ago….</a:t>
            </a:r>
          </a:p>
          <a:p>
            <a:pPr marL="137160" indent="-137160" defTabSz="182879">
              <a:spcBef>
                <a:spcPts val="300"/>
              </a:spcBef>
              <a:buSzPct val="100000"/>
              <a:buFont typeface="Arial"/>
              <a:defRPr sz="1200">
                <a:uFill>
                  <a:solidFill>
                    <a:srgbClr val="000000"/>
                  </a:solidFill>
                </a:uFill>
                <a:latin typeface="Calibri"/>
                <a:ea typeface="Calibri"/>
                <a:cs typeface="Calibri"/>
                <a:sym typeface="Calibri"/>
              </a:defRPr>
            </a:pPr>
          </a:p>
          <a:p>
            <a:pPr marL="137160" indent="-137160" defTabSz="182879">
              <a:spcBef>
                <a:spcPts val="300"/>
              </a:spcBef>
              <a:buSzPct val="100000"/>
              <a:buFont typeface="Arial"/>
              <a:defRPr sz="1200">
                <a:uFill>
                  <a:solidFill>
                    <a:srgbClr val="000000"/>
                  </a:solidFill>
                </a:uFill>
                <a:latin typeface="Calibri"/>
                <a:ea typeface="Calibri"/>
                <a:cs typeface="Calibri"/>
                <a:sym typeface="Calibri"/>
              </a:defRPr>
            </a:pPr>
            <a:r>
              <a:t>“[My] forecast assumes that innovations in the next 40 years will be developed at the same pace as the last four decades, but reasons for skepticism are provided for that prediction….</a:t>
            </a:r>
          </a:p>
          <a:p>
            <a:pPr marL="137160" indent="-137160" defTabSz="182879">
              <a:spcBef>
                <a:spcPts val="300"/>
              </a:spcBef>
              <a:buSzPct val="100000"/>
              <a:buFont typeface="Arial"/>
              <a:defRPr sz="1200">
                <a:uFill>
                  <a:solidFill>
                    <a:srgbClr val="000000"/>
                  </a:solidFill>
                </a:uFill>
                <a:latin typeface="Calibri"/>
                <a:ea typeface="Calibri"/>
                <a:cs typeface="Calibri"/>
                <a:sym typeface="Calibri"/>
              </a:defRPr>
            </a:pPr>
          </a:p>
          <a:p>
            <a:pPr marL="137160" indent="-137160" defTabSz="182879">
              <a:spcBef>
                <a:spcPts val="300"/>
              </a:spcBef>
              <a:buSzPct val="100000"/>
              <a:buFont typeface="Arial"/>
              <a:defRPr sz="1200">
                <a:uFill>
                  <a:solidFill>
                    <a:srgbClr val="000000"/>
                  </a:solidFill>
                </a:uFill>
                <a:latin typeface="Calibri"/>
                <a:ea typeface="Calibri"/>
                <a:cs typeface="Calibri"/>
                <a:sym typeface="Calibri"/>
              </a:defRPr>
            </a:pPr>
            <a:r>
              <a:t>“The… 1870 and 1900, with continuing benefits to 1972… “Second Industrial Revolution” (IR #2)…. growth rate of American productivity… [of] 2.36 percent per year, compared to 1.59 percent per year since 1972. That permanent decline of 0.8[%-points]… measure[s] the extent to which the single-dimension digital “Third Industrial Revolution” (IR #3) has fallen short of the multi-dimensional IR #2…</a:t>
            </a:r>
          </a:p>
        </p:txBody>
      </p:sp>
      <p:pic>
        <p:nvPicPr>
          <p:cNvPr id="180" name="www_nber_org_papers_w19895_pdf.png" descr="www_nber_org_papers_w19895_pdf.png"/>
          <p:cNvPicPr>
            <a:picLocks noChangeAspect="1"/>
          </p:cNvPicPr>
          <p:nvPr/>
        </p:nvPicPr>
        <p:blipFill>
          <a:blip r:embed="rId3">
            <a:extLst/>
          </a:blip>
          <a:stretch>
            <a:fillRect/>
          </a:stretch>
        </p:blipFill>
        <p:spPr>
          <a:xfrm>
            <a:off x="3606798" y="1417637"/>
            <a:ext cx="5080002" cy="5080002"/>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Bob Gordon: Power and Matter Manipulation and Flush Toilets"/>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Bob Gordon: Power and Matter Manipulation and Flush Toilets</a:t>
            </a:r>
          </a:p>
        </p:txBody>
      </p:sp>
      <p:sp>
        <p:nvSpPr>
          <p:cNvPr id="183" name="Modern Economic Growth ain’t going to continue…"/>
          <p:cNvSpPr txBox="1"/>
          <p:nvPr>
            <p:ph type="body" sz="half" idx="4294967295"/>
          </p:nvPr>
        </p:nvSpPr>
        <p:spPr>
          <a:xfrm>
            <a:off x="457200" y="1417636"/>
            <a:ext cx="3149600" cy="5080003"/>
          </a:xfrm>
          <a:prstGeom prst="rect">
            <a:avLst/>
          </a:prstGeom>
        </p:spPr>
        <p:txBody>
          <a:bodyPr lIns="45718" tIns="45718" rIns="45718" bIns="45718" anchor="t"/>
          <a:lstStyle/>
          <a:p>
            <a:pPr marL="171450" indent="-171450" defTabSz="228600">
              <a:spcBef>
                <a:spcPts val="300"/>
              </a:spcBef>
              <a:buSzPct val="100000"/>
              <a:buFont typeface="Arial"/>
              <a:defRPr sz="1600">
                <a:uFill>
                  <a:solidFill>
                    <a:srgbClr val="000000"/>
                  </a:solidFill>
                </a:uFill>
                <a:latin typeface="Calibri"/>
                <a:ea typeface="Calibri"/>
                <a:cs typeface="Calibri"/>
                <a:sym typeface="Calibri"/>
              </a:defRPr>
            </a:pPr>
            <a:r>
              <a:t>Modern Economic Growth ain’t going to continue</a:t>
            </a:r>
          </a:p>
          <a:p>
            <a:pPr marL="171450" indent="-171450" defTabSz="228600">
              <a:spcBef>
                <a:spcPts val="300"/>
              </a:spcBef>
              <a:buSzPct val="100000"/>
              <a:buFont typeface="Arial"/>
              <a:defRPr sz="1600">
                <a:uFill>
                  <a:solidFill>
                    <a:srgbClr val="000000"/>
                  </a:solidFill>
                </a:uFill>
                <a:latin typeface="Calibri"/>
                <a:ea typeface="Calibri"/>
                <a:cs typeface="Calibri"/>
                <a:sym typeface="Calibri"/>
              </a:defRPr>
            </a:pPr>
          </a:p>
          <a:p>
            <a:pPr marL="171450" indent="-171450" defTabSz="228600">
              <a:spcBef>
                <a:spcPts val="300"/>
              </a:spcBef>
              <a:buSzPct val="100000"/>
              <a:buFont typeface="Arial"/>
              <a:defRPr sz="1600">
                <a:uFill>
                  <a:solidFill>
                    <a:srgbClr val="000000"/>
                  </a:solidFill>
                </a:uFill>
                <a:latin typeface="Calibri"/>
                <a:ea typeface="Calibri"/>
                <a:cs typeface="Calibri"/>
                <a:sym typeface="Calibri"/>
              </a:defRPr>
            </a:pPr>
            <a:r>
              <a:t>It’s really all about:</a:t>
            </a:r>
          </a:p>
          <a:p>
            <a:pPr lvl="1" marL="400050" indent="-171450" defTabSz="228600">
              <a:spcBef>
                <a:spcPts val="300"/>
              </a:spcBef>
              <a:buSzPct val="100000"/>
              <a:buFont typeface="Arial"/>
              <a:defRPr sz="1600">
                <a:uFill>
                  <a:solidFill>
                    <a:srgbClr val="000000"/>
                  </a:solidFill>
                </a:uFill>
                <a:latin typeface="Calibri"/>
                <a:ea typeface="Calibri"/>
                <a:cs typeface="Calibri"/>
                <a:sym typeface="Calibri"/>
              </a:defRPr>
            </a:pPr>
            <a:r>
              <a:t>Nonhuman combustion-based energy sources</a:t>
            </a:r>
          </a:p>
          <a:p>
            <a:pPr lvl="1" marL="400050" indent="-171450" defTabSz="228600">
              <a:spcBef>
                <a:spcPts val="300"/>
              </a:spcBef>
              <a:buSzPct val="100000"/>
              <a:buFont typeface="Arial"/>
              <a:defRPr sz="1600">
                <a:uFill>
                  <a:solidFill>
                    <a:srgbClr val="000000"/>
                  </a:solidFill>
                </a:uFill>
                <a:latin typeface="Calibri"/>
                <a:ea typeface="Calibri"/>
                <a:cs typeface="Calibri"/>
                <a:sym typeface="Calibri"/>
              </a:defRPr>
            </a:pPr>
            <a:r>
              <a:t>Use of energy and automatic machinery for matter manipulation</a:t>
            </a:r>
          </a:p>
          <a:p>
            <a:pPr lvl="1" marL="400050" indent="-171450" defTabSz="228600">
              <a:spcBef>
                <a:spcPts val="300"/>
              </a:spcBef>
              <a:buSzPct val="100000"/>
              <a:buFont typeface="Arial"/>
              <a:defRPr sz="1600">
                <a:uFill>
                  <a:solidFill>
                    <a:srgbClr val="000000"/>
                  </a:solidFill>
                </a:uFill>
                <a:latin typeface="Calibri"/>
                <a:ea typeface="Calibri"/>
                <a:cs typeface="Calibri"/>
                <a:sym typeface="Calibri"/>
              </a:defRPr>
            </a:pPr>
            <a:r>
              <a:t>Flush toilets</a:t>
            </a:r>
          </a:p>
          <a:p>
            <a:pPr lvl="1" marL="400050" indent="-171450" defTabSz="228600">
              <a:spcBef>
                <a:spcPts val="300"/>
              </a:spcBef>
              <a:buSzPct val="100000"/>
              <a:buFont typeface="Arial"/>
              <a:defRPr sz="1600">
                <a:uFill>
                  <a:solidFill>
                    <a:srgbClr val="000000"/>
                  </a:solidFill>
                </a:uFill>
                <a:latin typeface="Calibri"/>
                <a:ea typeface="Calibri"/>
                <a:cs typeface="Calibri"/>
                <a:sym typeface="Calibri"/>
              </a:defRPr>
            </a:pPr>
            <a:r>
              <a:t>Everything else that is important is subject to Baumol’s disease</a:t>
            </a:r>
          </a:p>
          <a:p>
            <a:pPr lvl="1" marL="400050" indent="-171450" defTabSz="228600">
              <a:spcBef>
                <a:spcPts val="300"/>
              </a:spcBef>
              <a:buSzPct val="100000"/>
              <a:buFont typeface="Arial"/>
              <a:defRPr sz="1600">
                <a:uFill>
                  <a:solidFill>
                    <a:srgbClr val="000000"/>
                  </a:solidFill>
                </a:uFill>
                <a:latin typeface="Calibri"/>
                <a:ea typeface="Calibri"/>
                <a:cs typeface="Calibri"/>
                <a:sym typeface="Calibri"/>
              </a:defRPr>
            </a:pPr>
          </a:p>
          <a:p>
            <a:pPr marL="171450" indent="-171450" defTabSz="228600">
              <a:spcBef>
                <a:spcPts val="300"/>
              </a:spcBef>
              <a:buSzPct val="100000"/>
              <a:buFont typeface="Arial"/>
              <a:defRPr sz="1600">
                <a:uFill>
                  <a:solidFill>
                    <a:srgbClr val="000000"/>
                  </a:solidFill>
                </a:uFill>
                <a:latin typeface="Calibri"/>
                <a:ea typeface="Calibri"/>
                <a:cs typeface="Calibri"/>
                <a:sym typeface="Calibri"/>
              </a:defRPr>
            </a:pPr>
            <a:r>
              <a:t>The Trachtenberg/Nordhaus counter…</a:t>
            </a:r>
          </a:p>
          <a:p>
            <a:pPr marL="171450" indent="-171450" defTabSz="228600">
              <a:spcBef>
                <a:spcPts val="300"/>
              </a:spcBef>
              <a:buSzPct val="100000"/>
              <a:buFont typeface="Arial"/>
              <a:defRPr sz="1600">
                <a:uFill>
                  <a:solidFill>
                    <a:srgbClr val="000000"/>
                  </a:solidFill>
                </a:uFill>
                <a:latin typeface="Calibri"/>
                <a:ea typeface="Calibri"/>
                <a:cs typeface="Calibri"/>
                <a:sym typeface="Calibri"/>
              </a:defRPr>
            </a:pPr>
          </a:p>
          <a:p>
            <a:pPr marL="171450" indent="-171450" defTabSz="228600">
              <a:spcBef>
                <a:spcPts val="300"/>
              </a:spcBef>
              <a:buSzPct val="100000"/>
              <a:buFont typeface="Arial"/>
              <a:defRPr sz="1600">
                <a:uFill>
                  <a:solidFill>
                    <a:srgbClr val="000000"/>
                  </a:solidFill>
                </a:uFill>
                <a:latin typeface="Calibri"/>
                <a:ea typeface="Calibri"/>
                <a:cs typeface="Calibri"/>
                <a:sym typeface="Calibri"/>
              </a:defRPr>
            </a:pPr>
            <a:r>
              <a:t>The Varian counter…</a:t>
            </a:r>
          </a:p>
        </p:txBody>
      </p:sp>
      <p:pic>
        <p:nvPicPr>
          <p:cNvPr id="184" name="www_nber_org_papers_w19895_pdf.png" descr="www_nber_org_papers_w19895_pdf.png"/>
          <p:cNvPicPr>
            <a:picLocks noChangeAspect="1"/>
          </p:cNvPicPr>
          <p:nvPr/>
        </p:nvPicPr>
        <p:blipFill>
          <a:blip r:embed="rId2">
            <a:extLst/>
          </a:blip>
          <a:stretch>
            <a:fillRect/>
          </a:stretch>
        </p:blipFill>
        <p:spPr>
          <a:xfrm>
            <a:off x="3606798" y="1417637"/>
            <a:ext cx="5080002" cy="5080002"/>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Bob Gordon: 1996-2004 a Flash in the Pan"/>
          <p:cNvSpPr txBox="1"/>
          <p:nvPr>
            <p:ph type="title" idx="4294967295"/>
          </p:nvPr>
        </p:nvSpPr>
        <p:spPr>
          <a:xfrm>
            <a:off x="457200" y="274637"/>
            <a:ext cx="8229600" cy="1143001"/>
          </a:xfrm>
          <a:prstGeom prst="rect">
            <a:avLst/>
          </a:prstGeom>
        </p:spPr>
        <p:txBody>
          <a:bodyPr lIns="45718" tIns="45718" rIns="45718" bIns="45718"/>
          <a:lstStyle>
            <a:lvl1pPr defTabSz="384047">
              <a:defRPr sz="3600">
                <a:solidFill>
                  <a:srgbClr val="000000"/>
                </a:solidFill>
                <a:uFill>
                  <a:solidFill>
                    <a:srgbClr val="000000"/>
                  </a:solidFill>
                </a:uFill>
                <a:latin typeface="Calibri"/>
                <a:ea typeface="Calibri"/>
                <a:cs typeface="Calibri"/>
                <a:sym typeface="Calibri"/>
              </a:defRPr>
            </a:lvl1pPr>
          </a:lstStyle>
          <a:p>
            <a:pPr/>
            <a:r>
              <a:t>Bob Gordon: 1996-2004 a Flash in the Pan</a:t>
            </a:r>
          </a:p>
        </p:txBody>
      </p:sp>
      <p:sp>
        <p:nvSpPr>
          <p:cNvPr id="187" name="Modern Economic Growth ain’t going to continue at its 1890-1972 pace…"/>
          <p:cNvSpPr txBox="1"/>
          <p:nvPr>
            <p:ph type="body" sz="half" idx="4294967295"/>
          </p:nvPr>
        </p:nvSpPr>
        <p:spPr>
          <a:xfrm>
            <a:off x="457200" y="1417636"/>
            <a:ext cx="3149600" cy="5080003"/>
          </a:xfrm>
          <a:prstGeom prst="rect">
            <a:avLst/>
          </a:prstGeom>
        </p:spPr>
        <p:txBody>
          <a:bodyPr lIns="45718" tIns="45718" rIns="45718" bIns="45718" anchor="t"/>
          <a:lstStyle/>
          <a:p>
            <a:pPr marL="243459" indent="-243459" defTabSz="324611">
              <a:spcBef>
                <a:spcPts val="500"/>
              </a:spcBef>
              <a:buSzPct val="100000"/>
              <a:buFont typeface="Arial"/>
              <a:defRPr sz="2200">
                <a:uFill>
                  <a:solidFill>
                    <a:srgbClr val="000000"/>
                  </a:solidFill>
                </a:uFill>
                <a:latin typeface="Calibri"/>
                <a:ea typeface="Calibri"/>
                <a:cs typeface="Calibri"/>
                <a:sym typeface="Calibri"/>
              </a:defRPr>
            </a:pPr>
            <a:r>
              <a:t>Modern Economic Growth ain’t going to continue at its 1890-1972 pace</a:t>
            </a:r>
          </a:p>
          <a:p>
            <a:pPr marL="243459" indent="-243459" defTabSz="324611">
              <a:spcBef>
                <a:spcPts val="500"/>
              </a:spcBef>
              <a:buSzPct val="100000"/>
              <a:buFont typeface="Arial"/>
              <a:defRPr sz="2200">
                <a:uFill>
                  <a:solidFill>
                    <a:srgbClr val="000000"/>
                  </a:solidFill>
                </a:uFill>
                <a:latin typeface="Calibri"/>
                <a:ea typeface="Calibri"/>
                <a:cs typeface="Calibri"/>
                <a:sym typeface="Calibri"/>
              </a:defRPr>
            </a:pPr>
          </a:p>
          <a:p>
            <a:pPr marL="243459" indent="-243459" defTabSz="324611">
              <a:spcBef>
                <a:spcPts val="500"/>
              </a:spcBef>
              <a:buSzPct val="100000"/>
              <a:buFont typeface="Arial"/>
              <a:defRPr sz="2200">
                <a:uFill>
                  <a:solidFill>
                    <a:srgbClr val="000000"/>
                  </a:solidFill>
                </a:uFill>
                <a:latin typeface="Calibri"/>
                <a:ea typeface="Calibri"/>
                <a:cs typeface="Calibri"/>
                <a:sym typeface="Calibri"/>
              </a:defRPr>
            </a:pPr>
            <a:r>
              <a:t>In what ways is 2004-13 unrepresentative of the future?</a:t>
            </a:r>
          </a:p>
          <a:p>
            <a:pPr marL="243459" indent="-243459" defTabSz="324611">
              <a:spcBef>
                <a:spcPts val="500"/>
              </a:spcBef>
              <a:buSzPct val="100000"/>
              <a:buFont typeface="Arial"/>
              <a:defRPr sz="2200">
                <a:uFill>
                  <a:solidFill>
                    <a:srgbClr val="000000"/>
                  </a:solidFill>
                </a:uFill>
                <a:latin typeface="Calibri"/>
                <a:ea typeface="Calibri"/>
                <a:cs typeface="Calibri"/>
                <a:sym typeface="Calibri"/>
              </a:defRPr>
            </a:pPr>
          </a:p>
          <a:p>
            <a:pPr marL="243459" indent="-243459" defTabSz="324611">
              <a:spcBef>
                <a:spcPts val="500"/>
              </a:spcBef>
              <a:buSzPct val="100000"/>
              <a:buFont typeface="Arial"/>
              <a:defRPr sz="2200">
                <a:uFill>
                  <a:solidFill>
                    <a:srgbClr val="000000"/>
                  </a:solidFill>
                </a:uFill>
                <a:latin typeface="Calibri"/>
                <a:ea typeface="Calibri"/>
                <a:cs typeface="Calibri"/>
                <a:sym typeface="Calibri"/>
              </a:defRPr>
            </a:pPr>
            <a:r>
              <a:t>How would we figure out whether 1996-2004 or 1972-1996 is more likely going forward?</a:t>
            </a:r>
          </a:p>
        </p:txBody>
      </p:sp>
      <p:pic>
        <p:nvPicPr>
          <p:cNvPr id="188" name="www_nber_org_papers_w19895_pdf.png" descr="www_nber_org_papers_w19895_pdf.png"/>
          <p:cNvPicPr>
            <a:picLocks noChangeAspect="1"/>
          </p:cNvPicPr>
          <p:nvPr/>
        </p:nvPicPr>
        <p:blipFill>
          <a:blip r:embed="rId2">
            <a:extLst/>
          </a:blip>
          <a:stretch>
            <a:fillRect/>
          </a:stretch>
        </p:blipFill>
        <p:spPr>
          <a:xfrm>
            <a:off x="3606798" y="1417637"/>
            <a:ext cx="5080002" cy="5080002"/>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Bob Gordon: “Headwinds”"/>
          <p:cNvSpPr txBox="1"/>
          <p:nvPr>
            <p:ph type="title" idx="4294967295"/>
          </p:nvPr>
        </p:nvSpPr>
        <p:spPr>
          <a:xfrm>
            <a:off x="457200" y="274637"/>
            <a:ext cx="8229600" cy="1143001"/>
          </a:xfrm>
          <a:prstGeom prst="rect">
            <a:avLst/>
          </a:prstGeom>
        </p:spPr>
        <p:txBody>
          <a:bodyPr lIns="45718" tIns="45718" rIns="45718" bIns="45718"/>
          <a:lstStyle>
            <a:lvl1pPr defTabSz="457200">
              <a:defRPr sz="4400">
                <a:solidFill>
                  <a:srgbClr val="000000"/>
                </a:solidFill>
                <a:uFill>
                  <a:solidFill>
                    <a:srgbClr val="000000"/>
                  </a:solidFill>
                </a:uFill>
                <a:latin typeface="Calibri"/>
                <a:ea typeface="Calibri"/>
                <a:cs typeface="Calibri"/>
                <a:sym typeface="Calibri"/>
              </a:defRPr>
            </a:lvl1pPr>
          </a:lstStyle>
          <a:p>
            <a:pPr/>
            <a:r>
              <a:t>Bob Gordon: “Headwinds”</a:t>
            </a:r>
          </a:p>
        </p:txBody>
      </p:sp>
      <p:sp>
        <p:nvSpPr>
          <p:cNvPr id="191" name="Modern Economic Growth ain’t going to continue at its 1890-1972 pace…"/>
          <p:cNvSpPr txBox="1"/>
          <p:nvPr>
            <p:ph type="body" sz="half" idx="4294967295"/>
          </p:nvPr>
        </p:nvSpPr>
        <p:spPr>
          <a:xfrm>
            <a:off x="457200" y="1417636"/>
            <a:ext cx="3149600" cy="5080003"/>
          </a:xfrm>
          <a:prstGeom prst="rect">
            <a:avLst/>
          </a:prstGeom>
        </p:spPr>
        <p:txBody>
          <a:bodyPr lIns="45718" tIns="45718" rIns="45718" bIns="45718" anchor="t"/>
          <a:lstStyle/>
          <a:p>
            <a:pPr marL="222883" indent="-222883" defTabSz="297179">
              <a:spcBef>
                <a:spcPts val="400"/>
              </a:spcBef>
              <a:buSzPct val="100000"/>
              <a:buFont typeface="Arial"/>
              <a:defRPr sz="2000">
                <a:uFill>
                  <a:solidFill>
                    <a:srgbClr val="000000"/>
                  </a:solidFill>
                </a:uFill>
                <a:latin typeface="Calibri"/>
                <a:ea typeface="Calibri"/>
                <a:cs typeface="Calibri"/>
                <a:sym typeface="Calibri"/>
              </a:defRPr>
            </a:pPr>
            <a:r>
              <a:t>Modern Economic Growth ain’t going to continue at its 1890-1972 pace</a:t>
            </a:r>
          </a:p>
          <a:p>
            <a:pPr marL="222883" indent="-222883" defTabSz="297179">
              <a:spcBef>
                <a:spcPts val="400"/>
              </a:spcBef>
              <a:buSzPct val="100000"/>
              <a:buFont typeface="Arial"/>
              <a:defRPr sz="2000">
                <a:uFill>
                  <a:solidFill>
                    <a:srgbClr val="000000"/>
                  </a:solidFill>
                </a:uFill>
                <a:latin typeface="Calibri"/>
                <a:ea typeface="Calibri"/>
                <a:cs typeface="Calibri"/>
                <a:sym typeface="Calibri"/>
              </a:defRPr>
            </a:pPr>
          </a:p>
          <a:p>
            <a:pPr marL="222883" indent="-222883" defTabSz="297179">
              <a:spcBef>
                <a:spcPts val="400"/>
              </a:spcBef>
              <a:buSzPct val="100000"/>
              <a:buFont typeface="Arial"/>
              <a:defRPr sz="2000">
                <a:uFill>
                  <a:solidFill>
                    <a:srgbClr val="000000"/>
                  </a:solidFill>
                </a:uFill>
                <a:latin typeface="Calibri"/>
                <a:ea typeface="Calibri"/>
                <a:cs typeface="Calibri"/>
                <a:sym typeface="Calibri"/>
              </a:defRPr>
            </a:pPr>
            <a:r>
              <a:t>Demography yes…</a:t>
            </a:r>
          </a:p>
          <a:p>
            <a:pPr marL="222883" indent="-222883" defTabSz="297179">
              <a:spcBef>
                <a:spcPts val="400"/>
              </a:spcBef>
              <a:buSzPct val="100000"/>
              <a:buFont typeface="Arial"/>
              <a:defRPr sz="2000">
                <a:uFill>
                  <a:solidFill>
                    <a:srgbClr val="000000"/>
                  </a:solidFill>
                </a:uFill>
                <a:latin typeface="Calibri"/>
                <a:ea typeface="Calibri"/>
                <a:cs typeface="Calibri"/>
                <a:sym typeface="Calibri"/>
              </a:defRPr>
            </a:pPr>
          </a:p>
          <a:p>
            <a:pPr marL="222883" indent="-222883" defTabSz="297179">
              <a:spcBef>
                <a:spcPts val="400"/>
              </a:spcBef>
              <a:buSzPct val="100000"/>
              <a:buFont typeface="Arial"/>
              <a:defRPr sz="2000">
                <a:uFill>
                  <a:solidFill>
                    <a:srgbClr val="000000"/>
                  </a:solidFill>
                </a:uFill>
                <a:latin typeface="Calibri"/>
                <a:ea typeface="Calibri"/>
                <a:cs typeface="Calibri"/>
                <a:sym typeface="Calibri"/>
              </a:defRPr>
            </a:pPr>
            <a:r>
              <a:t>But education, inequality, “debt fix”?</a:t>
            </a:r>
          </a:p>
          <a:p>
            <a:pPr marL="222883" indent="-222883" defTabSz="297179">
              <a:spcBef>
                <a:spcPts val="400"/>
              </a:spcBef>
              <a:buSzPct val="100000"/>
              <a:buFont typeface="Arial"/>
              <a:defRPr sz="2000">
                <a:uFill>
                  <a:solidFill>
                    <a:srgbClr val="000000"/>
                  </a:solidFill>
                </a:uFill>
                <a:latin typeface="Calibri"/>
                <a:ea typeface="Calibri"/>
                <a:cs typeface="Calibri"/>
                <a:sym typeface="Calibri"/>
              </a:defRPr>
            </a:pPr>
          </a:p>
          <a:p>
            <a:pPr marL="222883" indent="-222883" defTabSz="297179">
              <a:spcBef>
                <a:spcPts val="400"/>
              </a:spcBef>
              <a:buSzPct val="100000"/>
              <a:buFont typeface="Arial"/>
              <a:defRPr sz="2000">
                <a:uFill>
                  <a:solidFill>
                    <a:srgbClr val="000000"/>
                  </a:solidFill>
                </a:uFill>
                <a:latin typeface="Calibri"/>
                <a:ea typeface="Calibri"/>
                <a:cs typeface="Calibri"/>
                <a:sym typeface="Calibri"/>
              </a:defRPr>
            </a:pPr>
            <a:r>
              <a:t>Gordon is greatly widening his critique beyond the uniqueness of IR#2</a:t>
            </a:r>
          </a:p>
        </p:txBody>
      </p:sp>
      <p:pic>
        <p:nvPicPr>
          <p:cNvPr id="192" name="www_nber_org_papers_w19895_pdf.png" descr="www_nber_org_papers_w19895_pdf.png"/>
          <p:cNvPicPr>
            <a:picLocks noChangeAspect="1"/>
          </p:cNvPicPr>
          <p:nvPr/>
        </p:nvPicPr>
        <p:blipFill>
          <a:blip r:embed="rId2">
            <a:extLst/>
          </a:blip>
          <a:stretch>
            <a:fillRect/>
          </a:stretch>
        </p:blipFill>
        <p:spPr>
          <a:xfrm>
            <a:off x="3606798" y="1417637"/>
            <a:ext cx="5080002" cy="5080002"/>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Bob Gordon: The Eighty Years Before 1890"/>
          <p:cNvSpPr txBox="1"/>
          <p:nvPr>
            <p:ph type="title" idx="4294967295"/>
          </p:nvPr>
        </p:nvSpPr>
        <p:spPr>
          <a:xfrm>
            <a:off x="457200" y="274637"/>
            <a:ext cx="8229600" cy="1143001"/>
          </a:xfrm>
          <a:prstGeom prst="rect">
            <a:avLst/>
          </a:prstGeom>
        </p:spPr>
        <p:txBody>
          <a:bodyPr lIns="45718" tIns="45718" rIns="45718" bIns="45718"/>
          <a:lstStyle>
            <a:lvl1pPr defTabSz="379474">
              <a:defRPr sz="3600">
                <a:solidFill>
                  <a:srgbClr val="000000"/>
                </a:solidFill>
                <a:uFill>
                  <a:solidFill>
                    <a:srgbClr val="000000"/>
                  </a:solidFill>
                </a:uFill>
                <a:latin typeface="Calibri"/>
                <a:ea typeface="Calibri"/>
                <a:cs typeface="Calibri"/>
                <a:sym typeface="Calibri"/>
              </a:defRPr>
            </a:lvl1pPr>
          </a:lstStyle>
          <a:p>
            <a:pPr/>
            <a:r>
              <a:t>Bob Gordon: The Eighty Years Before 1890</a:t>
            </a:r>
          </a:p>
        </p:txBody>
      </p:sp>
      <p:sp>
        <p:nvSpPr>
          <p:cNvPr id="195" name="In October, 1879, Thomas Edison created the first working electric light bulb……"/>
          <p:cNvSpPr txBox="1"/>
          <p:nvPr>
            <p:ph type="body" idx="4294967295"/>
          </p:nvPr>
        </p:nvSpPr>
        <p:spPr>
          <a:xfrm>
            <a:off x="457200" y="1417636"/>
            <a:ext cx="8229600" cy="5080003"/>
          </a:xfrm>
          <a:prstGeom prst="rect">
            <a:avLst/>
          </a:prstGeom>
        </p:spPr>
        <p:txBody>
          <a:bodyPr lIns="45718" tIns="45718" rIns="45718" bIns="45718" anchor="t"/>
          <a:lstStyle/>
          <a:p>
            <a:pPr marL="205740" indent="-205740" defTabSz="274320">
              <a:spcBef>
                <a:spcPts val="400"/>
              </a:spcBef>
              <a:buSzPct val="100000"/>
              <a:buFont typeface="Arial"/>
              <a:defRPr sz="1900">
                <a:uFill>
                  <a:solidFill>
                    <a:srgbClr val="000000"/>
                  </a:solidFill>
                </a:uFill>
                <a:latin typeface="Calibri"/>
                <a:ea typeface="Calibri"/>
                <a:cs typeface="Calibri"/>
                <a:sym typeface="Calibri"/>
              </a:defRPr>
            </a:pPr>
            <a:r>
              <a:t>In October, 1879, Thomas Edison created the first working electric light bulb…</a:t>
            </a:r>
          </a:p>
          <a:p>
            <a:pPr marL="205740" indent="-205740" defTabSz="274320">
              <a:spcBef>
                <a:spcPts val="400"/>
              </a:spcBef>
              <a:buSzPct val="100000"/>
              <a:buFont typeface="Arial"/>
              <a:defRPr sz="1900">
                <a:uFill>
                  <a:solidFill>
                    <a:srgbClr val="000000"/>
                  </a:solidFill>
                </a:uFill>
                <a:latin typeface="Calibri"/>
                <a:ea typeface="Calibri"/>
                <a:cs typeface="Calibri"/>
                <a:sym typeface="Calibri"/>
              </a:defRPr>
            </a:pPr>
            <a:r>
              <a:t>Between 1890 and 1930 the American household became fully “networked,” replacing its previous isolation by five types of connections – electricity, gas, telephone, running water, and sewer pipes….</a:t>
            </a:r>
          </a:p>
          <a:p>
            <a:pPr marL="205740" indent="-205740" defTabSz="274320">
              <a:spcBef>
                <a:spcPts val="400"/>
              </a:spcBef>
              <a:buSzPct val="100000"/>
              <a:buFont typeface="Arial"/>
              <a:defRPr sz="1900">
                <a:uFill>
                  <a:solidFill>
                    <a:srgbClr val="000000"/>
                  </a:solidFill>
                </a:uFill>
                <a:latin typeface="Calibri"/>
                <a:ea typeface="Calibri"/>
                <a:cs typeface="Calibri"/>
                <a:sym typeface="Calibri"/>
              </a:defRPr>
            </a:pPr>
            <a:r>
              <a:t>Two months after Edison’s electric light, Karl Benz achieved the first reliable and workable internal combustion engine…</a:t>
            </a:r>
          </a:p>
          <a:p>
            <a:pPr marL="205740" indent="-205740" defTabSz="274320">
              <a:spcBef>
                <a:spcPts val="400"/>
              </a:spcBef>
              <a:buSzPct val="100000"/>
              <a:buFont typeface="Arial"/>
              <a:defRPr sz="1900">
                <a:uFill>
                  <a:solidFill>
                    <a:srgbClr val="000000"/>
                  </a:solidFill>
                </a:uFill>
                <a:latin typeface="Calibri"/>
                <a:ea typeface="Calibri"/>
                <a:cs typeface="Calibri"/>
                <a:sym typeface="Calibri"/>
              </a:defRPr>
            </a:pPr>
            <a:r>
              <a:t>An Englishman named David Edward Hughes succeeded in sending a wireless signal several hundred meters in London almost two decades before Marconi won his earliest wireless patents</a:t>
            </a:r>
          </a:p>
          <a:p>
            <a:pPr marL="205740" indent="-205740" defTabSz="274320">
              <a:spcBef>
                <a:spcPts val="400"/>
              </a:spcBef>
              <a:buSzPct val="100000"/>
              <a:buFont typeface="Arial"/>
              <a:defRPr sz="1900">
                <a:uFill>
                  <a:solidFill>
                    <a:srgbClr val="000000"/>
                  </a:solidFill>
                </a:uFill>
                <a:latin typeface="Calibri"/>
                <a:ea typeface="Calibri"/>
                <a:cs typeface="Calibri"/>
                <a:sym typeface="Calibri"/>
              </a:defRPr>
            </a:pPr>
            <a:r>
              <a:t>At least three aspects of the Second Industrial Revolution have received less attention than they deserve… the multi-dimensional nature… everything happened all at once…. economic progress through 1972 mainly consisted of consolidating the incomplete aspects of IR #2 across many subsidiary and complementary inventions….</a:t>
            </a:r>
          </a:p>
          <a:p>
            <a:pPr marL="205740" indent="-205740" defTabSz="274320">
              <a:spcBef>
                <a:spcPts val="400"/>
              </a:spcBef>
              <a:buSzPct val="100000"/>
              <a:buFont typeface="Arial"/>
              <a:defRPr sz="1900">
                <a:uFill>
                  <a:solidFill>
                    <a:srgbClr val="000000"/>
                  </a:solidFill>
                </a:uFill>
                <a:latin typeface="Calibri"/>
                <a:ea typeface="Calibri"/>
                <a:cs typeface="Calibri"/>
                <a:sym typeface="Calibri"/>
              </a:defRPr>
            </a:pPr>
            <a:r>
              <a:t>Two criteria help to capture the uniqueness of IR#2. First, something cannot be more than 100 percent…. The second … some indicators cannot go below zero…</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Bob Gordon: The Next Forty Years"/>
          <p:cNvSpPr txBox="1"/>
          <p:nvPr>
            <p:ph type="title" idx="4294967295"/>
          </p:nvPr>
        </p:nvSpPr>
        <p:spPr>
          <a:xfrm>
            <a:off x="457200" y="274637"/>
            <a:ext cx="8229600" cy="1143001"/>
          </a:xfrm>
          <a:prstGeom prst="rect">
            <a:avLst/>
          </a:prstGeom>
        </p:spPr>
        <p:txBody>
          <a:bodyPr lIns="45718" tIns="45718" rIns="45718" bIns="45718"/>
          <a:lstStyle>
            <a:lvl1pPr defTabSz="457200">
              <a:defRPr sz="4400">
                <a:solidFill>
                  <a:srgbClr val="000000"/>
                </a:solidFill>
                <a:uFill>
                  <a:solidFill>
                    <a:srgbClr val="000000"/>
                  </a:solidFill>
                </a:uFill>
                <a:latin typeface="Calibri"/>
                <a:ea typeface="Calibri"/>
                <a:cs typeface="Calibri"/>
                <a:sym typeface="Calibri"/>
              </a:defRPr>
            </a:lvl1pPr>
          </a:lstStyle>
          <a:p>
            <a:pPr/>
            <a:r>
              <a:t>Bob Gordon: The Next Forty Years</a:t>
            </a:r>
          </a:p>
        </p:txBody>
      </p:sp>
      <p:sp>
        <p:nvSpPr>
          <p:cNvPr id="198" name="As we peer out into the future, the achievements of the past 40 years set a hurdle that is dauntingly high.…"/>
          <p:cNvSpPr txBox="1"/>
          <p:nvPr>
            <p:ph type="body" idx="4294967295"/>
          </p:nvPr>
        </p:nvSpPr>
        <p:spPr>
          <a:xfrm>
            <a:off x="457200" y="1417636"/>
            <a:ext cx="8229600" cy="5080003"/>
          </a:xfrm>
          <a:prstGeom prst="rect">
            <a:avLst/>
          </a:prstGeom>
        </p:spPr>
        <p:txBody>
          <a:bodyPr lIns="45718" tIns="45718" rIns="45718" bIns="45718" anchor="t"/>
          <a:lstStyle/>
          <a:p>
            <a:pPr marL="216027" indent="-216027" defTabSz="288036">
              <a:spcBef>
                <a:spcPts val="400"/>
              </a:spcBef>
              <a:buSzPct val="100000"/>
              <a:buFont typeface="Arial"/>
              <a:defRPr sz="2000">
                <a:uFill>
                  <a:solidFill>
                    <a:srgbClr val="000000"/>
                  </a:solidFill>
                </a:uFill>
                <a:latin typeface="Calibri"/>
                <a:ea typeface="Calibri"/>
                <a:cs typeface="Calibri"/>
                <a:sym typeface="Calibri"/>
              </a:defRPr>
            </a:pPr>
            <a:r>
              <a:t>As we peer out into the future, the achievements of the past 40 years set a hurdle that is dauntingly high. </a:t>
            </a:r>
          </a:p>
          <a:p>
            <a:pPr marL="216027" indent="-216027" defTabSz="288036">
              <a:spcBef>
                <a:spcPts val="400"/>
              </a:spcBef>
              <a:buSzPct val="100000"/>
              <a:buFont typeface="Arial"/>
              <a:defRPr sz="2000">
                <a:uFill>
                  <a:solidFill>
                    <a:srgbClr val="000000"/>
                  </a:solidFill>
                </a:uFill>
                <a:latin typeface="Calibri"/>
                <a:ea typeface="Calibri"/>
                <a:cs typeface="Calibri"/>
                <a:sym typeface="Calibri"/>
              </a:defRPr>
            </a:pPr>
            <a:r>
              <a:t>The achievements that must be matched for importance in the next four decades include:</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Memory typewriters, the personal computer, word-processing and spreadsheets</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Bar-code scanning, ATM banking, cable and satellite TV</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Internet, e-mail, web browsing, e-commerce</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Google, Amazon, Wikipedia, Linked-In, Facebook</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Mobile phones, smart phones, ipads</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CDs, DVDs, i-tunes, Netflix, movie streaming</a:t>
            </a:r>
          </a:p>
          <a:p>
            <a:pPr lvl="1" marL="504062" indent="-216027" defTabSz="288036">
              <a:spcBef>
                <a:spcPts val="400"/>
              </a:spcBef>
              <a:buSzPct val="100000"/>
              <a:buFont typeface="Arial"/>
              <a:defRPr sz="2000">
                <a:uFill>
                  <a:solidFill>
                    <a:srgbClr val="000000"/>
                  </a:solidFill>
                </a:uFill>
                <a:latin typeface="Calibri"/>
                <a:ea typeface="Calibri"/>
                <a:cs typeface="Calibri"/>
                <a:sym typeface="Calibri"/>
              </a:defRPr>
            </a:pPr>
            <a:r>
              <a:t>Airline reservation systems, supply-chain monitoring systems, electronic library catalogs</a:t>
            </a:r>
          </a:p>
          <a:p>
            <a:pPr marL="216027" indent="-216027" defTabSz="288036">
              <a:spcBef>
                <a:spcPts val="400"/>
              </a:spcBef>
              <a:buSzPct val="100000"/>
              <a:buFont typeface="Arial"/>
              <a:defRPr sz="2000">
                <a:uFill>
                  <a:solidFill>
                    <a:srgbClr val="000000"/>
                  </a:solidFill>
                </a:uFill>
                <a:latin typeface="Calibri"/>
                <a:ea typeface="Calibri"/>
                <a:cs typeface="Calibri"/>
                <a:sym typeface="Calibri"/>
              </a:defRPr>
            </a:pPr>
            <a:r>
              <a:t>What is in store for the next 40 years?</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Bill Nordhaus: History of Lighting"/>
          <p:cNvSpPr txBox="1"/>
          <p:nvPr>
            <p:ph type="title" idx="4294967295"/>
          </p:nvPr>
        </p:nvSpPr>
        <p:spPr>
          <a:xfrm>
            <a:off x="457200" y="274637"/>
            <a:ext cx="8229600" cy="1143001"/>
          </a:xfrm>
          <a:prstGeom prst="rect">
            <a:avLst/>
          </a:prstGeom>
        </p:spPr>
        <p:txBody>
          <a:bodyPr lIns="45718" tIns="45718" rIns="45718" bIns="45718"/>
          <a:lstStyle>
            <a:lvl1pPr defTabSz="457200">
              <a:defRPr sz="4400">
                <a:uFill>
                  <a:solidFill>
                    <a:srgbClr val="000000"/>
                  </a:solidFill>
                </a:uFill>
                <a:latin typeface="Calibri"/>
                <a:ea typeface="Calibri"/>
                <a:cs typeface="Calibri"/>
                <a:sym typeface="Calibri"/>
              </a:defRPr>
            </a:lvl1pPr>
          </a:lstStyle>
          <a:p>
            <a:pPr/>
            <a:r>
              <a:t>Bill Nordhaus: History of Lighting</a:t>
            </a:r>
          </a:p>
        </p:txBody>
      </p:sp>
      <p:sp>
        <p:nvSpPr>
          <p:cNvPr id="201" name="William D. Nordhaus. 1997. “Do Real-Output and Real-Wage Measures Capture Reality? The History of Lighting Suggests Not.” In The Economics of New Goods, edited by Timothy F. Bresnahan and Robert J. Gordon. Chicago: University of Chicago Press for NBER, p"/>
          <p:cNvSpPr txBox="1"/>
          <p:nvPr>
            <p:ph type="body" idx="4294967295"/>
          </p:nvPr>
        </p:nvSpPr>
        <p:spPr>
          <a:xfrm>
            <a:off x="457200" y="1417637"/>
            <a:ext cx="8229600" cy="4844158"/>
          </a:xfrm>
          <a:prstGeom prst="rect">
            <a:avLst/>
          </a:prstGeom>
        </p:spPr>
        <p:txBody>
          <a:bodyPr lIns="45718" tIns="45718" rIns="45718" bIns="45718" anchor="t"/>
          <a:lstStyle/>
          <a:p>
            <a:pPr marL="342900" indent="-342900" defTabSz="457200">
              <a:spcBef>
                <a:spcPts val="700"/>
              </a:spcBef>
              <a:buSzPct val="100000"/>
              <a:buFont typeface="Arial"/>
              <a:defRPr sz="3200">
                <a:uFill>
                  <a:solidFill>
                    <a:srgbClr val="000000"/>
                  </a:solidFill>
                </a:uFill>
                <a:latin typeface="Calibri"/>
                <a:ea typeface="Calibri"/>
                <a:cs typeface="Calibri"/>
                <a:sym typeface="Calibri"/>
              </a:defRPr>
            </a:pPr>
            <a:r>
              <a:t>William D. Nordhaus. 1997. “Do Real-Output and Real-Wage Measures Capture Reality? The History of Lighting Suggests Not.” In </a:t>
            </a:r>
            <a:r>
              <a:rPr i="1"/>
              <a:t>The Economics of New Goods</a:t>
            </a:r>
            <a:r>
              <a:t>, edited by Timothy F. Bresnahan and Robert J. Gordon. Chicago: University of Chicago Press for NBER, pp. 29– 66. </a:t>
            </a:r>
            <a:r>
              <a:rPr u="sng">
                <a:solidFill>
                  <a:srgbClr val="0000FF"/>
                </a:solidFill>
                <a:uFill>
                  <a:solidFill>
                    <a:srgbClr val="0000FF"/>
                  </a:solidFill>
                </a:uFill>
                <a:hlinkClick r:id="rId2" invalidUrl="" action="" tgtFrame="" tooltip="" history="1" highlightClick="0" endSnd="0"/>
              </a:rPr>
              <a:t>http://www.nber.org/chapters/c6064</a:t>
            </a:r>
            <a:r>
              <a:t>  | &lt;</a:t>
            </a:r>
            <a:r>
              <a:rPr u="sng">
                <a:solidFill>
                  <a:srgbClr val="0000FF"/>
                </a:solidFill>
                <a:uFill>
                  <a:solidFill>
                    <a:srgbClr val="0000FF"/>
                  </a:solidFill>
                </a:uFill>
                <a:hlinkClick r:id="rId3" invalidUrl="" action="" tgtFrame="" tooltip="" history="1" highlightClick="0" endSnd="0"/>
              </a:rPr>
              <a:t>http://tinyurl.com/dl2017201a</a:t>
            </a:r>
            <a:r>
              <a:t>&gt;</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Bill Nordhaus: Measured Real Productivity"/>
          <p:cNvSpPr txBox="1"/>
          <p:nvPr>
            <p:ph type="title" idx="4294967295"/>
          </p:nvPr>
        </p:nvSpPr>
        <p:spPr>
          <a:xfrm>
            <a:off x="457200" y="274637"/>
            <a:ext cx="8229600" cy="1143001"/>
          </a:xfrm>
          <a:prstGeom prst="rect">
            <a:avLst/>
          </a:prstGeom>
        </p:spPr>
        <p:txBody>
          <a:bodyPr lIns="45718" tIns="45718" rIns="45718" bIns="45718"/>
          <a:lstStyle>
            <a:lvl1pPr defTabSz="379474">
              <a:defRPr sz="3600">
                <a:solidFill>
                  <a:srgbClr val="000000"/>
                </a:solidFill>
                <a:uFill>
                  <a:solidFill>
                    <a:srgbClr val="000000"/>
                  </a:solidFill>
                </a:uFill>
                <a:latin typeface="Calibri"/>
                <a:ea typeface="Calibri"/>
                <a:cs typeface="Calibri"/>
                <a:sym typeface="Calibri"/>
              </a:defRPr>
            </a:lvl1pPr>
          </a:lstStyle>
          <a:p>
            <a:pPr/>
            <a:r>
              <a:t>Bill Nordhaus: Measured Real Productivity</a:t>
            </a:r>
          </a:p>
        </p:txBody>
      </p:sp>
      <p:sp>
        <p:nvSpPr>
          <p:cNvPr id="204" name="William D. Nordhaus. 1997. “Do Real-Output and Real-Wage Measures Capture Reality? The History of Lighting Suggests Not.” In The Economics of New Goods, edited by Timothy F. Bresnahan and Robert J. Gordon. Chicago: University of Chicago Press for NBER, p"/>
          <p:cNvSpPr txBox="1"/>
          <p:nvPr>
            <p:ph type="body" sz="half" idx="4294967295"/>
          </p:nvPr>
        </p:nvSpPr>
        <p:spPr>
          <a:xfrm>
            <a:off x="457200" y="1417636"/>
            <a:ext cx="3149600" cy="5080003"/>
          </a:xfrm>
          <a:prstGeom prst="rect">
            <a:avLst/>
          </a:prstGeom>
        </p:spPr>
        <p:txBody>
          <a:bodyPr lIns="45718" tIns="45718" rIns="45718" bIns="45718" anchor="t"/>
          <a:lstStyle/>
          <a:p>
            <a:pPr marL="195451" indent="-195451" defTabSz="260604">
              <a:spcBef>
                <a:spcPts val="400"/>
              </a:spcBef>
              <a:buSzPct val="100000"/>
              <a:buFont typeface="Arial"/>
              <a:defRPr sz="1800">
                <a:uFill>
                  <a:solidFill>
                    <a:srgbClr val="000000"/>
                  </a:solidFill>
                </a:uFill>
                <a:latin typeface="Calibri"/>
                <a:ea typeface="Calibri"/>
                <a:cs typeface="Calibri"/>
                <a:sym typeface="Calibri"/>
              </a:defRPr>
            </a:pPr>
            <a:r>
              <a:t>William D. Nordhaus. 1997. “Do Real-Output and Real-Wage Measures Capture Reality? The History of Lighting Suggests Not.” In </a:t>
            </a:r>
            <a:r>
              <a:rPr i="1"/>
              <a:t>The Economics of New Goods</a:t>
            </a:r>
            <a:r>
              <a:t>, edited by Timothy F. Bresnahan and Robert J. Gordon. Chicago: University of Chicago Press for NBER, pp. 29– 66. </a:t>
            </a:r>
            <a:r>
              <a:rPr u="sng">
                <a:solidFill>
                  <a:srgbClr val="0000FF"/>
                </a:solidFill>
                <a:uFill>
                  <a:solidFill>
                    <a:srgbClr val="0000FF"/>
                  </a:solidFill>
                </a:uFill>
                <a:hlinkClick r:id="rId2" invalidUrl="" action="" tgtFrame="" tooltip="" history="1" highlightClick="0" endSnd="0"/>
              </a:rPr>
              <a:t>http://www.nber.org/chapters/c6064</a:t>
            </a:r>
          </a:p>
          <a:p>
            <a:pPr marL="195451" indent="-195451" defTabSz="260604">
              <a:spcBef>
                <a:spcPts val="400"/>
              </a:spcBef>
              <a:buSzPct val="100000"/>
              <a:buFont typeface="Arial"/>
              <a:defRPr sz="1800">
                <a:uFill>
                  <a:solidFill>
                    <a:srgbClr val="000000"/>
                  </a:solidFill>
                </a:uFill>
                <a:latin typeface="Calibri"/>
                <a:ea typeface="Calibri"/>
                <a:cs typeface="Calibri"/>
                <a:sym typeface="Calibri"/>
              </a:defRPr>
            </a:pPr>
          </a:p>
          <a:p>
            <a:pPr marL="195451" indent="-195451" defTabSz="260604">
              <a:spcBef>
                <a:spcPts val="400"/>
              </a:spcBef>
              <a:buSzPct val="100000"/>
              <a:buFont typeface="Arial"/>
              <a:defRPr sz="1800">
                <a:uFill>
                  <a:solidFill>
                    <a:srgbClr val="000000"/>
                  </a:solidFill>
                </a:uFill>
                <a:latin typeface="Calibri"/>
                <a:ea typeface="Calibri"/>
                <a:cs typeface="Calibri"/>
                <a:sym typeface="Calibri"/>
              </a:defRPr>
            </a:pPr>
            <a:r>
              <a:t>Conventional measures: a 15-fold increase in real first-world GDP/capita and productivity</a:t>
            </a:r>
          </a:p>
        </p:txBody>
      </p:sp>
      <p:pic>
        <p:nvPicPr>
          <p:cNvPr id="205" name="www_nber_org_chapters_c6064_pdf.png" descr="www_nber_org_chapters_c6064_pdf.png"/>
          <p:cNvPicPr>
            <a:picLocks noChangeAspect="1"/>
          </p:cNvPicPr>
          <p:nvPr/>
        </p:nvPicPr>
        <p:blipFill>
          <a:blip r:embed="rId3">
            <a:extLst/>
          </a:blip>
          <a:stretch>
            <a:fillRect/>
          </a:stretch>
        </p:blipFill>
        <p:spPr>
          <a:xfrm>
            <a:off x="3606798" y="1417637"/>
            <a:ext cx="5080002" cy="5080002"/>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Bill Nordhaus: Rocket Ship to the Singularity?"/>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Bill Nordhaus: Rocket Ship to the Singularity?</a:t>
            </a:r>
          </a:p>
        </p:txBody>
      </p:sp>
      <p:sp>
        <p:nvSpPr>
          <p:cNvPr id="208" name="A 20-fold or a 30,000-fold increase in real wages in the North Atlantic since 1800?…"/>
          <p:cNvSpPr txBox="1"/>
          <p:nvPr>
            <p:ph type="body" sz="half" idx="4294967295"/>
          </p:nvPr>
        </p:nvSpPr>
        <p:spPr>
          <a:xfrm>
            <a:off x="457200" y="1417636"/>
            <a:ext cx="3149600" cy="5080003"/>
          </a:xfrm>
          <a:prstGeom prst="rect">
            <a:avLst/>
          </a:prstGeom>
        </p:spPr>
        <p:txBody>
          <a:bodyPr lIns="45718" tIns="45718" rIns="45718" bIns="45718" anchor="t"/>
          <a:lstStyle/>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A 20-fold or a 30,000-fold increase in real wages in the North Atlantic since 1800?</a:t>
            </a:r>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Nordhaus calculates that—back in 1991—28% of consumption was “run-of-the-mill”, 36% had been “seismically-active” since 1800, and 37% was in sectors that had </a:t>
            </a:r>
            <a:r>
              <a:rPr i="1"/>
              <a:t>no effective affordable equivalent in 1800</a:t>
            </a:r>
            <a:endParaRPr i="1"/>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Dixit-Stiglitz tells us that we multiply “ordinary” utilities by the number of varieties. Which way does that mislead us?</a:t>
            </a:r>
          </a:p>
        </p:txBody>
      </p:sp>
      <p:pic>
        <p:nvPicPr>
          <p:cNvPr id="209" name="www_nber_org_chapters_c6064_pdf.png" descr="www_nber_org_chapters_c6064_pdf.png"/>
          <p:cNvPicPr>
            <a:picLocks noChangeAspect="1"/>
          </p:cNvPicPr>
          <p:nvPr/>
        </p:nvPicPr>
        <p:blipFill>
          <a:blip r:embed="rId2">
            <a:extLst/>
          </a:blip>
          <a:stretch>
            <a:fillRect/>
          </a:stretch>
        </p:blipFill>
        <p:spPr>
          <a:xfrm>
            <a:off x="3606798" y="1417637"/>
            <a:ext cx="5080002" cy="5080002"/>
          </a:xfrm>
          <a:prstGeom prst="rect">
            <a:avLst/>
          </a:prstGeom>
          <a:ln w="12700">
            <a:miter lim="400000"/>
          </a:ln>
        </p:spPr>
      </p:pic>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Bill Nordhaus: Rocket Ship to the Singularity II"/>
          <p:cNvSpPr txBox="1"/>
          <p:nvPr>
            <p:ph type="title" idx="4294967295"/>
          </p:nvPr>
        </p:nvSpPr>
        <p:spPr>
          <a:xfrm>
            <a:off x="457200" y="0"/>
            <a:ext cx="8229600" cy="1143001"/>
          </a:xfrm>
          <a:prstGeom prst="rect">
            <a:avLst/>
          </a:prstGeom>
        </p:spPr>
        <p:txBody>
          <a:bodyPr lIns="45718" tIns="45718" rIns="45718" bIns="45718"/>
          <a:lstStyle>
            <a:lvl1pPr defTabSz="288036">
              <a:defRPr sz="3400">
                <a:solidFill>
                  <a:srgbClr val="000000"/>
                </a:solidFill>
                <a:uFill>
                  <a:solidFill>
                    <a:srgbClr val="000000"/>
                  </a:solidFill>
                </a:uFill>
                <a:latin typeface="Calibri"/>
                <a:ea typeface="Calibri"/>
                <a:cs typeface="Calibri"/>
                <a:sym typeface="Calibri"/>
              </a:defRPr>
            </a:lvl1pPr>
          </a:lstStyle>
          <a:p>
            <a:pPr/>
            <a:r>
              <a:t>Bill Nordhaus: Rocket Ship to the Singularity II</a:t>
            </a:r>
          </a:p>
        </p:txBody>
      </p:sp>
      <p:sp>
        <p:nvSpPr>
          <p:cNvPr id="212" name="A 5000-fold decrease in the price of light since 1800…"/>
          <p:cNvSpPr txBox="1"/>
          <p:nvPr>
            <p:ph type="body" sz="half" idx="4294967295"/>
          </p:nvPr>
        </p:nvSpPr>
        <p:spPr>
          <a:xfrm>
            <a:off x="457200" y="1143000"/>
            <a:ext cx="3149600" cy="5354638"/>
          </a:xfrm>
          <a:prstGeom prst="rect">
            <a:avLst/>
          </a:prstGeom>
        </p:spPr>
        <p:txBody>
          <a:bodyPr lIns="45718" tIns="45718" rIns="45718" bIns="45718" anchor="t"/>
          <a:lstStyle/>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r>
              <a:t>A 5000-fold decrease in the price of light since 1800</a:t>
            </a:r>
          </a:p>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p>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r>
              <a:t>This is something that churned up between 1% and 5% of household budgets back in 1800</a:t>
            </a:r>
          </a:p>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p>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r>
              <a:t>100-fold CPI bias in the price of light since 1800</a:t>
            </a:r>
          </a:p>
        </p:txBody>
      </p:sp>
      <p:pic>
        <p:nvPicPr>
          <p:cNvPr id="213" name="www_nber_org_chapters_c6064_pdf.png" descr="www_nber_org_chapters_c6064_pdf.png"/>
          <p:cNvPicPr>
            <a:picLocks noChangeAspect="1"/>
          </p:cNvPicPr>
          <p:nvPr/>
        </p:nvPicPr>
        <p:blipFill>
          <a:blip r:embed="rId2">
            <a:extLst/>
          </a:blip>
          <a:stretch>
            <a:fillRect/>
          </a:stretch>
        </p:blipFill>
        <p:spPr>
          <a:xfrm>
            <a:off x="3606798" y="1143000"/>
            <a:ext cx="5080002" cy="5354638"/>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 name="What if things had stuck at the Commercial Revolution?…"/>
          <p:cNvSpPr txBox="1"/>
          <p:nvPr>
            <p:ph type="body" sz="half" idx="4294967295"/>
          </p:nvPr>
        </p:nvSpPr>
        <p:spPr>
          <a:xfrm>
            <a:off x="277662" y="1267121"/>
            <a:ext cx="4419963" cy="5250995"/>
          </a:xfrm>
          <a:prstGeom prst="rect">
            <a:avLst/>
          </a:prstGeom>
        </p:spPr>
        <p:txBody>
          <a:bodyPr lIns="45718" tIns="45718" rIns="45718" bIns="45718" anchor="t"/>
          <a:lstStyle/>
          <a:p>
            <a:pPr marL="0" indent="0" defTabSz="434340">
              <a:spcBef>
                <a:spcPts val="1100"/>
              </a:spcBef>
              <a:buSzTx/>
              <a:buFont typeface="Arial"/>
              <a:buNone/>
              <a:defRPr b="1" sz="2800">
                <a:uFill>
                  <a:solidFill>
                    <a:srgbClr val="000000"/>
                  </a:solidFill>
                </a:uFill>
                <a:latin typeface="+mj-lt"/>
                <a:ea typeface="+mj-ea"/>
                <a:cs typeface="+mj-cs"/>
                <a:sym typeface="Helvetica"/>
              </a:defRPr>
            </a:pPr>
            <a:r>
              <a:t>What if things had stuck at the Commercial Revolution?</a:t>
            </a:r>
          </a:p>
          <a:p>
            <a:pPr marL="22860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What would we have to eliminate from our world?</a:t>
            </a:r>
          </a:p>
          <a:p>
            <a:pPr lvl="1" marL="59055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Coal or the British Empire</a:t>
            </a:r>
          </a:p>
          <a:p>
            <a:pPr lvl="1" marL="59055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Science, tinkering, and nature manipulation?</a:t>
            </a:r>
          </a:p>
          <a:p>
            <a:pPr marL="22860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Is this plausible?</a:t>
            </a:r>
          </a:p>
          <a:p>
            <a:pPr marL="22860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Global rate of ideas growth of 0.15%/yr = 4%/generation, broadly shared </a:t>
            </a:r>
          </a:p>
          <a:p>
            <a:pPr lvl="1" marL="59055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Doubling time of 500 years</a:t>
            </a:r>
          </a:p>
          <a:p>
            <a:pPr marL="22860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World today of 1/5 our population, $3/day</a:t>
            </a:r>
          </a:p>
        </p:txBody>
      </p:sp>
      <p:sp>
        <p:nvSpPr>
          <p:cNvPr id="60" name="Gunpowder Empire World"/>
          <p:cNvSpPr txBox="1"/>
          <p:nvPr>
            <p:ph type="title" idx="4294967295"/>
          </p:nvPr>
        </p:nvSpPr>
        <p:spPr>
          <a:xfrm>
            <a:off x="277663" y="-2"/>
            <a:ext cx="8572501" cy="1270003"/>
          </a:xfrm>
          <a:prstGeom prst="rect">
            <a:avLst/>
          </a:prstGeom>
        </p:spPr>
        <p:txBody>
          <a:bodyPr lIns="45718" tIns="45718" rIns="45718" bIns="45718"/>
          <a:lstStyle>
            <a:lvl1pPr defTabSz="411479">
              <a:defRPr sz="5400">
                <a:solidFill>
                  <a:srgbClr val="000080"/>
                </a:solidFill>
                <a:uFill>
                  <a:solidFill>
                    <a:srgbClr val="000000"/>
                  </a:solidFill>
                </a:uFill>
              </a:defRPr>
            </a:lvl1pPr>
          </a:lstStyle>
          <a:p>
            <a:pPr/>
            <a:r>
              <a:t>Gunpowder Empire World</a:t>
            </a:r>
          </a:p>
        </p:txBody>
      </p:sp>
      <p:pic>
        <p:nvPicPr>
          <p:cNvPr id="61" name="Image" descr="Image"/>
          <p:cNvPicPr>
            <a:picLocks noChangeAspect="1"/>
          </p:cNvPicPr>
          <p:nvPr/>
        </p:nvPicPr>
        <p:blipFill>
          <a:blip r:embed="rId2">
            <a:extLst/>
          </a:blip>
          <a:stretch>
            <a:fillRect/>
          </a:stretch>
        </p:blipFill>
        <p:spPr>
          <a:xfrm>
            <a:off x="4697624" y="1267121"/>
            <a:ext cx="4152541" cy="5250995"/>
          </a:xfrm>
          <a:prstGeom prst="rect">
            <a:avLst/>
          </a:prstGeom>
          <a:ln w="12700">
            <a:miter lim="400000"/>
          </a:ln>
        </p:spPr>
      </p:pic>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Bill Nordhaus: Rocket Ship to the Singularity III"/>
          <p:cNvSpPr txBox="1"/>
          <p:nvPr>
            <p:ph type="title" idx="4294967295"/>
          </p:nvPr>
        </p:nvSpPr>
        <p:spPr>
          <a:xfrm>
            <a:off x="457200" y="0"/>
            <a:ext cx="8229600" cy="1143001"/>
          </a:xfrm>
          <a:prstGeom prst="rect">
            <a:avLst/>
          </a:prstGeom>
        </p:spPr>
        <p:txBody>
          <a:bodyPr lIns="45718" tIns="45718" rIns="45718" bIns="45718"/>
          <a:lstStyle>
            <a:lvl1pPr defTabSz="288036">
              <a:defRPr sz="3400">
                <a:solidFill>
                  <a:srgbClr val="000000"/>
                </a:solidFill>
                <a:uFill>
                  <a:solidFill>
                    <a:srgbClr val="000000"/>
                  </a:solidFill>
                </a:uFill>
                <a:latin typeface="Calibri"/>
                <a:ea typeface="Calibri"/>
                <a:cs typeface="Calibri"/>
                <a:sym typeface="Calibri"/>
              </a:defRPr>
            </a:lvl1pPr>
          </a:lstStyle>
          <a:p>
            <a:pPr/>
            <a:r>
              <a:t>Bill Nordhaus: Rocket Ship to the Singularity III</a:t>
            </a:r>
          </a:p>
        </p:txBody>
      </p:sp>
      <p:sp>
        <p:nvSpPr>
          <p:cNvPr id="216" name="A 5000-fold decrease in the price of light since 1800…"/>
          <p:cNvSpPr txBox="1"/>
          <p:nvPr>
            <p:ph type="body" sz="half" idx="4294967295"/>
          </p:nvPr>
        </p:nvSpPr>
        <p:spPr>
          <a:xfrm>
            <a:off x="457200" y="1143000"/>
            <a:ext cx="3149600" cy="5354638"/>
          </a:xfrm>
          <a:prstGeom prst="rect">
            <a:avLst/>
          </a:prstGeom>
        </p:spPr>
        <p:txBody>
          <a:bodyPr lIns="45718" tIns="45718" rIns="45718" bIns="45718" anchor="t"/>
          <a:lstStyle/>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r>
              <a:t>A 5000-fold decrease in the price of light since 1800</a:t>
            </a:r>
          </a:p>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p>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r>
              <a:t>This is something that churned up between 1% and 5% of household budgets back in 1800</a:t>
            </a:r>
          </a:p>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p>
          <a:p>
            <a:pPr marL="264031" indent="-264031" defTabSz="352042">
              <a:spcBef>
                <a:spcPts val="500"/>
              </a:spcBef>
              <a:buSzPct val="100000"/>
              <a:buFont typeface="Arial"/>
              <a:defRPr>
                <a:uFill>
                  <a:solidFill>
                    <a:srgbClr val="000000"/>
                  </a:solidFill>
                </a:uFill>
                <a:latin typeface="Calibri"/>
                <a:ea typeface="Calibri"/>
                <a:cs typeface="Calibri"/>
                <a:sym typeface="Calibri"/>
              </a:defRPr>
            </a:pPr>
            <a:r>
              <a:t>100-fold CPI bias in the price of light since 1800</a:t>
            </a:r>
          </a:p>
        </p:txBody>
      </p:sp>
      <p:pic>
        <p:nvPicPr>
          <p:cNvPr id="217" name="www_nber_org_chapters_c6064_pdf.png" descr="www_nber_org_chapters_c6064_pdf.png"/>
          <p:cNvPicPr>
            <a:picLocks noChangeAspect="1"/>
          </p:cNvPicPr>
          <p:nvPr/>
        </p:nvPicPr>
        <p:blipFill>
          <a:blip r:embed="rId2">
            <a:extLst/>
          </a:blip>
          <a:stretch>
            <a:fillRect/>
          </a:stretch>
        </p:blipFill>
        <p:spPr>
          <a:xfrm>
            <a:off x="3606798" y="1143000"/>
            <a:ext cx="5080002" cy="5354638"/>
          </a:xfrm>
          <a:prstGeom prst="rect">
            <a:avLst/>
          </a:prstGeom>
          <a:ln w="12700">
            <a:miter lim="400000"/>
          </a:ln>
        </p:spPr>
      </p:pic>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Modern Economic Growth:…"/>
          <p:cNvSpPr txBox="1"/>
          <p:nvPr>
            <p:ph type="body" sz="half" idx="4294967295"/>
          </p:nvPr>
        </p:nvSpPr>
        <p:spPr>
          <a:xfrm>
            <a:off x="277663" y="1267121"/>
            <a:ext cx="8572501" cy="2089924"/>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j-lt"/>
                <a:ea typeface="+mj-ea"/>
                <a:cs typeface="+mj-cs"/>
                <a:sym typeface="Helvetica"/>
              </a:defRPr>
            </a:pPr>
            <a:r>
              <a:t>Modern Economic Growth:</a:t>
            </a:r>
          </a:p>
          <a:p>
            <a:pPr marL="240631" indent="-240631" defTabSz="457200">
              <a:spcBef>
                <a:spcPts val="1200"/>
              </a:spcBef>
              <a:buSzPct val="100000"/>
              <a:defRPr sz="2000">
                <a:uFill>
                  <a:solidFill>
                    <a:srgbClr val="000000"/>
                  </a:solidFill>
                </a:uFill>
                <a:latin typeface="Times New Roman"/>
                <a:ea typeface="Times New Roman"/>
                <a:cs typeface="Times New Roman"/>
                <a:sym typeface="Times New Roman"/>
              </a:defRPr>
            </a:pPr>
            <a:r>
              <a:t>What do we think of alternatives to Allen’s story?</a:t>
            </a:r>
          </a:p>
        </p:txBody>
      </p:sp>
      <p:sp>
        <p:nvSpPr>
          <p:cNvPr id="220" name="Discussion"/>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Discussion</a:t>
            </a:r>
          </a:p>
        </p:txBody>
      </p:sp>
      <p:sp>
        <p:nvSpPr>
          <p:cNvPr id="221" name="10:35-10:5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10:35-10:50</a:t>
            </a:r>
          </a:p>
        </p:txBody>
      </p:sp>
      <p:pic>
        <p:nvPicPr>
          <p:cNvPr id="222" name="Screen Shot 2020-02-18 at 9.00.59 AM.png" descr="Screen Shot 2020-02-18 at 9.00.59 AM.png"/>
          <p:cNvPicPr>
            <a:picLocks noChangeAspect="1"/>
          </p:cNvPicPr>
          <p:nvPr/>
        </p:nvPicPr>
        <p:blipFill>
          <a:blip r:embed="rId2">
            <a:extLst/>
          </a:blip>
          <a:stretch>
            <a:fillRect/>
          </a:stretch>
        </p:blipFill>
        <p:spPr>
          <a:xfrm>
            <a:off x="277662" y="3552352"/>
            <a:ext cx="4152541" cy="2934810"/>
          </a:xfrm>
          <a:prstGeom prst="rect">
            <a:avLst/>
          </a:prstGeom>
          <a:ln w="12700">
            <a:miter lim="400000"/>
          </a:ln>
        </p:spPr>
      </p:pic>
      <p:pic>
        <p:nvPicPr>
          <p:cNvPr id="223" name="Image" descr="Image"/>
          <p:cNvPicPr>
            <a:picLocks noChangeAspect="1"/>
          </p:cNvPicPr>
          <p:nvPr/>
        </p:nvPicPr>
        <p:blipFill>
          <a:blip r:embed="rId3">
            <a:extLst/>
          </a:blip>
          <a:stretch>
            <a:fillRect/>
          </a:stretch>
        </p:blipFill>
        <p:spPr>
          <a:xfrm>
            <a:off x="4526446" y="3553645"/>
            <a:ext cx="4323719" cy="2933515"/>
          </a:xfrm>
          <a:prstGeom prst="rect">
            <a:avLst/>
          </a:prstGeom>
          <a:ln w="12700">
            <a:miter lim="400000"/>
          </a:ln>
        </p:spPr>
      </p:pic>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Big Ideas: Lecture 12: Modern Economic Growth"/>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12: Modern Economic Growth</a:t>
            </a:r>
          </a:p>
        </p:txBody>
      </p:sp>
      <p:sp>
        <p:nvSpPr>
          <p:cNvPr id="226" name="Takeaways from this class:"/>
          <p:cNvSpPr txBox="1"/>
          <p:nvPr>
            <p:ph type="body" idx="4294967295"/>
          </p:nvPr>
        </p:nvSpPr>
        <p:spPr>
          <a:xfrm>
            <a:off x="277663" y="1270000"/>
            <a:ext cx="8572501" cy="508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Takeaways from this class:</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Catch Our Breath…"/>
          <p:cNvSpPr txBox="1"/>
          <p:nvPr>
            <p:ph type="title"/>
          </p:nvPr>
        </p:nvSpPr>
        <p:spPr>
          <a:xfrm>
            <a:off x="276457" y="-2"/>
            <a:ext cx="8572501" cy="1270003"/>
          </a:xfrm>
          <a:prstGeom prst="rect">
            <a:avLst/>
          </a:prstGeom>
        </p:spPr>
        <p:txBody>
          <a:bodyPr/>
          <a:lstStyle/>
          <a:p>
            <a:pPr/>
            <a:r>
              <a:t>Catch Our Breath…</a:t>
            </a:r>
          </a:p>
        </p:txBody>
      </p:sp>
      <p:sp>
        <p:nvSpPr>
          <p:cNvPr id="229"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30"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Notes"/>
          <p:cNvSpPr txBox="1"/>
          <p:nvPr>
            <p:ph type="title"/>
          </p:nvPr>
        </p:nvSpPr>
        <p:spPr>
          <a:xfrm>
            <a:off x="276457" y="-2"/>
            <a:ext cx="8572501" cy="1270003"/>
          </a:xfrm>
          <a:prstGeom prst="rect">
            <a:avLst/>
          </a:prstGeom>
        </p:spPr>
        <p:txBody>
          <a:bodyPr/>
          <a:lstStyle/>
          <a:p>
            <a:pPr/>
            <a:r>
              <a:t>Notes</a:t>
            </a:r>
          </a:p>
        </p:txBody>
      </p:sp>
      <p:sp>
        <p:nvSpPr>
          <p:cNvPr id="233" name="Body"/>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234"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Reviews…"/>
          <p:cNvSpPr txBox="1"/>
          <p:nvPr>
            <p:ph type="title"/>
          </p:nvPr>
        </p:nvSpPr>
        <p:spPr>
          <a:xfrm>
            <a:off x="276457" y="-2"/>
            <a:ext cx="8572501" cy="1270003"/>
          </a:xfrm>
          <a:prstGeom prst="rect">
            <a:avLst/>
          </a:prstGeom>
        </p:spPr>
        <p:txBody>
          <a:bodyPr/>
          <a:lstStyle/>
          <a:p>
            <a:pPr/>
            <a:r>
              <a:t>Reviews…</a:t>
            </a:r>
          </a:p>
        </p:txBody>
      </p:sp>
      <p:sp>
        <p:nvSpPr>
          <p:cNvPr id="237" name="Body"/>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238"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Exploration and Conquest and Market Extension:…"/>
          <p:cNvSpPr txBox="1"/>
          <p:nvPr>
            <p:ph type="body" idx="4294967295"/>
          </p:nvPr>
        </p:nvSpPr>
        <p:spPr>
          <a:xfrm>
            <a:off x="277663" y="1270000"/>
            <a:ext cx="8572501" cy="5080000"/>
          </a:xfrm>
          <a:prstGeom prst="rect">
            <a:avLst/>
          </a:prstGeom>
        </p:spPr>
        <p:txBody>
          <a:bodyPr lIns="45718" tIns="45718" rIns="45718" bIns="45718" anchor="t"/>
          <a:lstStyle/>
          <a:p>
            <a:pPr marL="0" indent="0" defTabSz="457200">
              <a:spcBef>
                <a:spcPts val="0"/>
              </a:spcBef>
              <a:buSzTx/>
              <a:buFont typeface="Arial"/>
              <a:buNone/>
              <a:defRPr b="1">
                <a:uFill>
                  <a:solidFill>
                    <a:srgbClr val="000000"/>
                  </a:solidFill>
                </a:uFill>
                <a:latin typeface="+mj-lt"/>
                <a:ea typeface="+mj-ea"/>
                <a:cs typeface="+mj-cs"/>
                <a:sym typeface="Helvetica"/>
              </a:defRPr>
            </a:pPr>
            <a:r>
              <a:t>Exploration and Conquest and Market Extension:</a:t>
            </a:r>
          </a:p>
          <a:p>
            <a:pPr marL="240631" indent="-240631" defTabSz="457200">
              <a:spcBef>
                <a:spcPts val="0"/>
              </a:spcBef>
              <a:buSzPct val="100000"/>
              <a:defRPr b="1" sz="2000">
                <a:uFill>
                  <a:solidFill>
                    <a:srgbClr val="000000"/>
                  </a:solidFill>
                </a:uFill>
                <a:latin typeface="Times New Roman"/>
                <a:ea typeface="Times New Roman"/>
                <a:cs typeface="Times New Roman"/>
                <a:sym typeface="Times New Roman"/>
              </a:defRPr>
            </a:pPr>
            <a:r>
              <a:t>Zheng He: </a:t>
            </a:r>
            <a:r>
              <a:rPr b="0"/>
              <a:t>1405-33: 7 expeditions—300 ships ??, 30,000 crew??, as far as Malindi. 400 feet long??:</a:t>
            </a:r>
          </a:p>
          <a:p>
            <a:pPr lvl="1" marL="621631" indent="-240631" defTabSz="457200">
              <a:spcBef>
                <a:spcPts val="0"/>
              </a:spcBef>
              <a:buSzPct val="100000"/>
              <a:defRPr sz="2000">
                <a:uFill>
                  <a:solidFill>
                    <a:srgbClr val="000000"/>
                  </a:solidFill>
                </a:uFill>
                <a:latin typeface="Times New Roman"/>
                <a:ea typeface="Times New Roman"/>
                <a:cs typeface="Times New Roman"/>
                <a:sym typeface="Times New Roman"/>
              </a:defRPr>
            </a:pPr>
            <a:r>
              <a:t>“We have traversed more than 100,000 li of immense water spaces and have beheld in the ocean huge waves like mountains rising in the sky, and we have set eyes on barbarian regions far away hidden in a blue transparency of light vapors, while our sails, loftily unfurled like clouds day and night, continued their course [as rapidly] as a star, traversing those savage waves as if we were treading a public thoroughfare…”, quoted in Louise Levathes (1996): </a:t>
            </a:r>
            <a:r>
              <a:rPr i="1"/>
              <a:t>When China Ruled the Seas: The Treasure Fleet of the Dragon Throne, 1405–1433</a:t>
            </a:r>
            <a:endParaRPr i="1"/>
          </a:p>
          <a:p>
            <a:pPr marL="240631" indent="-240631" defTabSz="457200">
              <a:spcBef>
                <a:spcPts val="0"/>
              </a:spcBef>
              <a:buSzPct val="100000"/>
              <a:defRPr b="1" sz="2000">
                <a:uFill>
                  <a:solidFill>
                    <a:srgbClr val="000000"/>
                  </a:solidFill>
                </a:uFill>
                <a:latin typeface="Times New Roman"/>
                <a:ea typeface="Times New Roman"/>
                <a:cs typeface="Times New Roman"/>
                <a:sym typeface="Times New Roman"/>
              </a:defRPr>
            </a:pPr>
            <a:r>
              <a:t>Bartolomeu Dias: </a:t>
            </a:r>
            <a:r>
              <a:rPr b="0"/>
              <a:t>1487-8: 3 ships, rounded the Cape of Good Hope at the southern tip of Africa. 80 feet long, 30 men/ship</a:t>
            </a:r>
          </a:p>
          <a:p>
            <a:pPr marL="240631" indent="-240631" defTabSz="457200">
              <a:spcBef>
                <a:spcPts val="0"/>
              </a:spcBef>
              <a:buSzPct val="100000"/>
              <a:defRPr b="1" sz="2000">
                <a:uFill>
                  <a:solidFill>
                    <a:srgbClr val="000000"/>
                  </a:solidFill>
                </a:uFill>
                <a:latin typeface="Times New Roman"/>
                <a:ea typeface="Times New Roman"/>
                <a:cs typeface="Times New Roman"/>
                <a:sym typeface="Times New Roman"/>
              </a:defRPr>
            </a:pPr>
            <a:r>
              <a:t>Cristoforo Colombo</a:t>
            </a:r>
            <a:r>
              <a:rPr b="0"/>
              <a:t>: 1492: 3 ships, 90 men.</a:t>
            </a:r>
          </a:p>
          <a:p>
            <a:pPr marL="240631" indent="-240631" defTabSz="457200">
              <a:spcBef>
                <a:spcPts val="0"/>
              </a:spcBef>
              <a:buSzPct val="100000"/>
              <a:defRPr b="1" sz="2000">
                <a:uFill>
                  <a:solidFill>
                    <a:srgbClr val="000000"/>
                  </a:solidFill>
                </a:uFill>
                <a:latin typeface="Times New Roman"/>
                <a:ea typeface="Times New Roman"/>
                <a:cs typeface="Times New Roman"/>
                <a:sym typeface="Times New Roman"/>
              </a:defRPr>
            </a:pPr>
            <a:r>
              <a:t>Vasco da Gama</a:t>
            </a:r>
            <a:r>
              <a:rPr b="0"/>
              <a:t>: 1498: 4 ships, 170 men to India and back</a:t>
            </a:r>
          </a:p>
        </p:txBody>
      </p:sp>
      <p:sp>
        <p:nvSpPr>
          <p:cNvPr id="241" name="Review: Commercial Revolutions"/>
          <p:cNvSpPr txBox="1"/>
          <p:nvPr>
            <p:ph type="title" idx="4294967295"/>
          </p:nvPr>
        </p:nvSpPr>
        <p:spPr>
          <a:xfrm>
            <a:off x="277663" y="-2"/>
            <a:ext cx="8572501" cy="1270003"/>
          </a:xfrm>
          <a:prstGeom prst="rect">
            <a:avLst/>
          </a:prstGeom>
        </p:spPr>
        <p:txBody>
          <a:bodyPr lIns="45718" tIns="45718" rIns="45718" bIns="45718"/>
          <a:lstStyle>
            <a:lvl1pPr defTabSz="320038">
              <a:defRPr sz="4200">
                <a:uFill>
                  <a:solidFill>
                    <a:srgbClr val="000000"/>
                  </a:solidFill>
                </a:uFill>
              </a:defRPr>
            </a:lvl1pPr>
          </a:lstStyle>
          <a:p>
            <a:pPr/>
            <a:r>
              <a:t>Review: Commercial Revolutions</a:t>
            </a:r>
          </a:p>
        </p:txBody>
      </p:sp>
      <p:sp>
        <p:nvSpPr>
          <p:cNvPr id="242" name="9:45-10:0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The Columbian Exchange…"/>
          <p:cNvSpPr txBox="1"/>
          <p:nvPr>
            <p:ph type="body" sz="half" idx="4294967295"/>
          </p:nvPr>
        </p:nvSpPr>
        <p:spPr>
          <a:xfrm>
            <a:off x="277662" y="1270000"/>
            <a:ext cx="4699003" cy="5080000"/>
          </a:xfrm>
          <a:prstGeom prst="rect">
            <a:avLst/>
          </a:prstGeom>
        </p:spPr>
        <p:txBody>
          <a:bodyPr lIns="45718" tIns="45718" rIns="45718" bIns="45718" anchor="t"/>
          <a:lstStyle/>
          <a:p>
            <a:pPr marL="0" indent="0" defTabSz="292606">
              <a:spcBef>
                <a:spcPts val="0"/>
              </a:spcBef>
              <a:buSzTx/>
              <a:buFont typeface="Arial"/>
              <a:buNone/>
              <a:defRPr b="1" sz="1500">
                <a:uFill>
                  <a:solidFill>
                    <a:srgbClr val="000000"/>
                  </a:solidFill>
                </a:uFill>
                <a:latin typeface="+mj-lt"/>
                <a:ea typeface="+mj-ea"/>
                <a:cs typeface="+mj-cs"/>
                <a:sym typeface="Helvetica"/>
              </a:defRPr>
            </a:pPr>
            <a:r>
              <a:t>The Columbian Exchange</a:t>
            </a:r>
          </a:p>
          <a:p>
            <a:pPr marL="154003" indent="-154003" defTabSz="292606">
              <a:spcBef>
                <a:spcPts val="0"/>
              </a:spcBef>
              <a:buSzPct val="100000"/>
              <a:defRPr b="1" sz="1200">
                <a:uFill>
                  <a:solidFill>
                    <a:srgbClr val="000000"/>
                  </a:solidFill>
                </a:uFill>
                <a:latin typeface="Times New Roman"/>
                <a:ea typeface="Times New Roman"/>
                <a:cs typeface="Times New Roman"/>
                <a:sym typeface="Times New Roman"/>
              </a:defRPr>
            </a:pPr>
            <a:r>
              <a:t>Corn, the potato, chocolate, &amp;c.: </a:t>
            </a:r>
            <a:r>
              <a:rPr b="0"/>
              <a:t>substantial boost to calories</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Benefits everywhere!</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But one-sided: Europe gains empire and resources wherever its ships can sail and cannon can shoot</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Sugar islands and the slave trade</a:t>
            </a:r>
          </a:p>
          <a:p>
            <a:pPr lvl="1" marL="397844"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400 calories per Briton per day by 1750?</a:t>
            </a:r>
          </a:p>
          <a:p>
            <a:pPr lvl="1" marL="397844"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The underdevelopment of Africa</a:t>
            </a:r>
          </a:p>
          <a:p>
            <a:pPr lvl="2" marL="64168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12.5 million Atlantic African slave trade</a:t>
            </a:r>
          </a:p>
          <a:p>
            <a:pPr lvl="2" marL="64168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(2 million Mediterranean, 4 million Black Sea, 1 million Viking, 17 million Indian Ocean, 30 million Graeco-Roman)</a:t>
            </a:r>
          </a:p>
          <a:p>
            <a:pPr marL="0" indent="0" defTabSz="292606">
              <a:spcBef>
                <a:spcPts val="0"/>
              </a:spcBef>
              <a:buSzTx/>
              <a:buFont typeface="Arial"/>
              <a:buNone/>
              <a:defRPr b="1" sz="1500">
                <a:uFill>
                  <a:solidFill>
                    <a:srgbClr val="000000"/>
                  </a:solidFill>
                </a:uFill>
                <a:latin typeface="+mj-lt"/>
                <a:ea typeface="+mj-ea"/>
                <a:cs typeface="+mj-cs"/>
                <a:sym typeface="Helvetica"/>
              </a:defRPr>
            </a:pPr>
          </a:p>
          <a:p>
            <a:pPr marL="0" indent="0" defTabSz="292606">
              <a:spcBef>
                <a:spcPts val="0"/>
              </a:spcBef>
              <a:buSzTx/>
              <a:buFont typeface="Arial"/>
              <a:buNone/>
              <a:defRPr b="1" sz="1500">
                <a:uFill>
                  <a:solidFill>
                    <a:srgbClr val="000000"/>
                  </a:solidFill>
                </a:uFill>
                <a:latin typeface="+mj-lt"/>
                <a:ea typeface="+mj-ea"/>
                <a:cs typeface="+mj-cs"/>
                <a:sym typeface="Helvetica"/>
              </a:defRPr>
            </a:pPr>
            <a:r>
              <a:t>The East Indies</a:t>
            </a:r>
          </a:p>
          <a:p>
            <a:pPr marL="154003" indent="-154003" defTabSz="292606">
              <a:spcBef>
                <a:spcPts val="0"/>
              </a:spcBef>
              <a:buSzPct val="100000"/>
              <a:defRPr b="1" sz="1200">
                <a:uFill>
                  <a:solidFill>
                    <a:srgbClr val="000000"/>
                  </a:solidFill>
                </a:uFill>
                <a:latin typeface="Times New Roman"/>
                <a:ea typeface="Times New Roman"/>
                <a:cs typeface="Times New Roman"/>
                <a:sym typeface="Times New Roman"/>
              </a:defRPr>
            </a:pPr>
            <a:r>
              <a:t>Spices—later silks, porcelain, cottons: </a:t>
            </a:r>
            <a:r>
              <a:rPr b="0"/>
              <a:t>80% fall in real price</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Benefits everywhere</a:t>
            </a:r>
          </a:p>
          <a:p>
            <a:pPr lvl="1" marL="397844"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But benefits one-sided: disassembling a mountain of silver in Peru in order to import luxuries from China, India, Malaysia, and Indonesia…</a:t>
            </a:r>
          </a:p>
          <a:p>
            <a:pPr marL="0" indent="0" defTabSz="292606">
              <a:spcBef>
                <a:spcPts val="0"/>
              </a:spcBef>
              <a:buSzTx/>
              <a:buFont typeface="Arial"/>
              <a:buNone/>
              <a:defRPr b="1" sz="1500">
                <a:uFill>
                  <a:solidFill>
                    <a:srgbClr val="000000"/>
                  </a:solidFill>
                </a:uFill>
                <a:latin typeface="+mj-lt"/>
                <a:ea typeface="+mj-ea"/>
                <a:cs typeface="+mj-cs"/>
                <a:sym typeface="Helvetica"/>
              </a:defRPr>
            </a:pPr>
          </a:p>
          <a:p>
            <a:pPr marL="0" indent="0" defTabSz="292606">
              <a:spcBef>
                <a:spcPts val="0"/>
              </a:spcBef>
              <a:buSzTx/>
              <a:buFont typeface="Arial"/>
              <a:buNone/>
              <a:defRPr b="1" sz="1500">
                <a:uFill>
                  <a:solidFill>
                    <a:srgbClr val="000000"/>
                  </a:solidFill>
                </a:uFill>
                <a:latin typeface="+mj-lt"/>
                <a:ea typeface="+mj-ea"/>
                <a:cs typeface="+mj-cs"/>
                <a:sym typeface="Helvetica"/>
              </a:defRPr>
            </a:pPr>
            <a:r>
              <a:t>Political Economy</a:t>
            </a:r>
          </a:p>
          <a:p>
            <a:pPr marL="154003" indent="-154003" defTabSz="292606">
              <a:spcBef>
                <a:spcPts val="0"/>
              </a:spcBef>
              <a:buSzPct val="100000"/>
              <a:defRPr b="1" sz="1200">
                <a:uFill>
                  <a:solidFill>
                    <a:srgbClr val="000000"/>
                  </a:solidFill>
                </a:uFill>
                <a:latin typeface="Times New Roman"/>
                <a:ea typeface="Times New Roman"/>
                <a:cs typeface="Times New Roman"/>
                <a:sym typeface="Times New Roman"/>
              </a:defRPr>
            </a:pPr>
            <a:r>
              <a:t>The merchants of Bristol, the nabobs, the King of Spain: </a:t>
            </a:r>
            <a:r>
              <a:rPr b="0"/>
              <a:t>New wealth to add in to the scales…</a:t>
            </a:r>
          </a:p>
          <a:p>
            <a:pPr marL="154003" indent="-154003" defTabSz="292606">
              <a:spcBef>
                <a:spcPts val="0"/>
              </a:spcBef>
              <a:buSzPct val="100000"/>
              <a:defRPr sz="1200">
                <a:uFill>
                  <a:solidFill>
                    <a:srgbClr val="000000"/>
                  </a:solidFill>
                </a:uFill>
                <a:latin typeface="Times New Roman"/>
                <a:ea typeface="Times New Roman"/>
                <a:cs typeface="Times New Roman"/>
                <a:sym typeface="Times New Roman"/>
              </a:defRPr>
            </a:pPr>
            <a:r>
              <a:t>Inflation</a:t>
            </a:r>
          </a:p>
        </p:txBody>
      </p:sp>
      <p:sp>
        <p:nvSpPr>
          <p:cNvPr id="245" name="Resources! And Political Economy!"/>
          <p:cNvSpPr txBox="1"/>
          <p:nvPr>
            <p:ph type="title" idx="4294967295"/>
          </p:nvPr>
        </p:nvSpPr>
        <p:spPr>
          <a:xfrm>
            <a:off x="277663" y="-2"/>
            <a:ext cx="8572501" cy="1270003"/>
          </a:xfrm>
          <a:prstGeom prst="rect">
            <a:avLst/>
          </a:prstGeom>
        </p:spPr>
        <p:txBody>
          <a:bodyPr lIns="45718" tIns="45718" rIns="45718" bIns="45718"/>
          <a:lstStyle>
            <a:lvl1pPr defTabSz="301752">
              <a:defRPr sz="3900">
                <a:solidFill>
                  <a:srgbClr val="000080"/>
                </a:solidFill>
                <a:uFill>
                  <a:solidFill>
                    <a:srgbClr val="000000"/>
                  </a:solidFill>
                </a:uFill>
              </a:defRPr>
            </a:lvl1pPr>
          </a:lstStyle>
          <a:p>
            <a:pPr/>
            <a:r>
              <a:t>Resources! And Political Economy!</a:t>
            </a:r>
          </a:p>
        </p:txBody>
      </p:sp>
      <p:sp>
        <p:nvSpPr>
          <p:cNvPr id="246" name="“The Advanced West”"/>
          <p:cNvSpPr txBox="1"/>
          <p:nvPr/>
        </p:nvSpPr>
        <p:spPr>
          <a:xfrm>
            <a:off x="5300293" y="1055718"/>
            <a:ext cx="4699002" cy="51577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defRPr b="1" sz="2400">
                <a:latin typeface="+mj-lt"/>
                <a:ea typeface="+mj-ea"/>
                <a:cs typeface="+mj-cs"/>
                <a:sym typeface="Helvetica"/>
              </a:defRPr>
            </a:lvl1pPr>
          </a:lstStyle>
          <a:p>
            <a:pPr/>
            <a:r>
              <a:t>“The Advanced West”</a:t>
            </a:r>
          </a:p>
        </p:txBody>
      </p:sp>
      <p:sp>
        <p:nvSpPr>
          <p:cNvPr id="247" name="The World"/>
          <p:cNvSpPr txBox="1"/>
          <p:nvPr/>
        </p:nvSpPr>
        <p:spPr>
          <a:xfrm>
            <a:off x="6190262" y="3973020"/>
            <a:ext cx="1901296" cy="51576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defRPr b="1" sz="2400">
                <a:latin typeface="+mj-lt"/>
                <a:ea typeface="+mj-ea"/>
                <a:cs typeface="+mj-cs"/>
                <a:sym typeface="Helvetica"/>
              </a:defRPr>
            </a:lvl1pPr>
          </a:lstStyle>
          <a:p>
            <a:pPr/>
            <a:r>
              <a:t>The World</a:t>
            </a:r>
          </a:p>
        </p:txBody>
      </p:sp>
      <p:sp>
        <p:nvSpPr>
          <p:cNvPr id="248" name="9:45-10:0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9:45-10:00</a:t>
            </a:r>
          </a:p>
        </p:txBody>
      </p:sp>
      <p:pic>
        <p:nvPicPr>
          <p:cNvPr id="249" name="Screen Shot 2020-02-18 at 7.53.20 AM.png" descr="Screen Shot 2020-02-18 at 7.53.20 AM.png"/>
          <p:cNvPicPr>
            <a:picLocks noChangeAspect="1"/>
          </p:cNvPicPr>
          <p:nvPr/>
        </p:nvPicPr>
        <p:blipFill>
          <a:blip r:embed="rId2">
            <a:extLst/>
          </a:blip>
          <a:stretch>
            <a:fillRect/>
          </a:stretch>
        </p:blipFill>
        <p:spPr>
          <a:xfrm>
            <a:off x="5842363" y="4488788"/>
            <a:ext cx="2537069" cy="2173144"/>
          </a:xfrm>
          <a:prstGeom prst="rect">
            <a:avLst/>
          </a:prstGeom>
          <a:ln w="12700">
            <a:miter lim="400000"/>
          </a:ln>
        </p:spPr>
      </p:pic>
      <p:pic>
        <p:nvPicPr>
          <p:cNvPr id="250" name="Screen Shot 2020-02-18 at 6.42.49 AM.png" descr="Screen Shot 2020-02-18 at 6.42.49 AM.png"/>
          <p:cNvPicPr>
            <a:picLocks noChangeAspect="1"/>
          </p:cNvPicPr>
          <p:nvPr/>
        </p:nvPicPr>
        <p:blipFill>
          <a:blip r:embed="rId3">
            <a:extLst/>
          </a:blip>
          <a:stretch>
            <a:fillRect/>
          </a:stretch>
        </p:blipFill>
        <p:spPr>
          <a:xfrm>
            <a:off x="5235481" y="1455316"/>
            <a:ext cx="3614684" cy="2251770"/>
          </a:xfrm>
          <a:prstGeom prst="rect">
            <a:avLst/>
          </a:prstGeom>
          <a:ln w="12700">
            <a:miter lim="400000"/>
          </a:ln>
        </p:spPr>
      </p:pic>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Clark, “The Secret History of the Industrial Revolution”"/>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Clark, “The Secret History of the Industrial Revolution”</a:t>
            </a:r>
          </a:p>
        </p:txBody>
      </p:sp>
      <p:pic>
        <p:nvPicPr>
          <p:cNvPr id="253" name="9c960521296242548b-4_pdf-3.jpg" descr="9c960521296242548b-4_pdf-3.jpg"/>
          <p:cNvPicPr>
            <a:picLocks noChangeAspect="1"/>
          </p:cNvPicPr>
          <p:nvPr/>
        </p:nvPicPr>
        <p:blipFill>
          <a:blip r:embed="rId2">
            <a:extLst/>
          </a:blip>
          <a:stretch>
            <a:fillRect/>
          </a:stretch>
        </p:blipFill>
        <p:spPr>
          <a:xfrm>
            <a:off x="1104624" y="1417637"/>
            <a:ext cx="6424613" cy="5268913"/>
          </a:xfrm>
          <a:prstGeom prst="rect">
            <a:avLst/>
          </a:prstGeom>
          <a:ln w="12700">
            <a:miter lim="400000"/>
          </a:ln>
        </p:spPr>
      </p:pic>
      <p:sp>
        <p:nvSpPr>
          <p:cNvPr id="254" name="9:45-10:0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Clark, “The Secret History of the Industrial Revolution”"/>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Clark, “The Secret History of the Industrial Revolution”</a:t>
            </a:r>
          </a:p>
        </p:txBody>
      </p:sp>
      <p:pic>
        <p:nvPicPr>
          <p:cNvPr id="257" name="9c960521296242548b-4_pdf-4.jpg" descr="9c960521296242548b-4_pdf-4.jpg"/>
          <p:cNvPicPr>
            <a:picLocks noChangeAspect="1"/>
          </p:cNvPicPr>
          <p:nvPr/>
        </p:nvPicPr>
        <p:blipFill>
          <a:blip r:embed="rId2">
            <a:extLst/>
          </a:blip>
          <a:stretch>
            <a:fillRect/>
          </a:stretch>
        </p:blipFill>
        <p:spPr>
          <a:xfrm>
            <a:off x="1571921" y="1792286"/>
            <a:ext cx="5662615" cy="5065714"/>
          </a:xfrm>
          <a:prstGeom prst="rect">
            <a:avLst/>
          </a:prstGeom>
          <a:ln w="12700">
            <a:miter lim="400000"/>
          </a:ln>
        </p:spPr>
      </p:pic>
      <p:sp>
        <p:nvSpPr>
          <p:cNvPr id="258" name="9:45-10:0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Steampunk World"/>
          <p:cNvSpPr txBox="1"/>
          <p:nvPr>
            <p:ph type="title" idx="4294967295"/>
          </p:nvPr>
        </p:nvSpPr>
        <p:spPr>
          <a:xfrm>
            <a:off x="277663" y="-1"/>
            <a:ext cx="8572501" cy="1270003"/>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Steampunk World</a:t>
            </a:r>
          </a:p>
        </p:txBody>
      </p:sp>
      <p:sp>
        <p:nvSpPr>
          <p:cNvPr id="64" name="What if there had been no Industrial Revolution?…"/>
          <p:cNvSpPr txBox="1"/>
          <p:nvPr>
            <p:ph type="body" sz="half" idx="4294967295"/>
          </p:nvPr>
        </p:nvSpPr>
        <p:spPr>
          <a:xfrm>
            <a:off x="277662" y="1267121"/>
            <a:ext cx="4419963" cy="5327977"/>
          </a:xfrm>
          <a:prstGeom prst="rect">
            <a:avLst/>
          </a:prstGeom>
        </p:spPr>
        <p:txBody>
          <a:bodyPr lIns="45718" tIns="45718" rIns="45718" bIns="45718" anchor="t"/>
          <a:lstStyle/>
          <a:p>
            <a:pPr marL="0" indent="0" defTabSz="342900">
              <a:spcBef>
                <a:spcPts val="900"/>
              </a:spcBef>
              <a:buSzTx/>
              <a:buFont typeface="Arial"/>
              <a:buNone/>
              <a:defRPr b="1" sz="2200">
                <a:uFill>
                  <a:solidFill>
                    <a:srgbClr val="000000"/>
                  </a:solidFill>
                </a:uFill>
                <a:latin typeface="+mj-lt"/>
                <a:ea typeface="+mj-ea"/>
                <a:cs typeface="+mj-cs"/>
                <a:sym typeface="Helvetica"/>
              </a:defRPr>
            </a:pPr>
            <a:r>
              <a:t>What if there had been no Industrial Revolution?</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What would we have to eliminate from our world?</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Post-1870 speedup of STEM labor force growth</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Industrial research lab to rationalize &amp; routinize &amp; modern corporation to deploy ideas</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Globalization?</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Is this plausible?</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Stepping-on-toes &amp; low-hanging-fruit</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Arguments that it was inevitable lead to expectations of further growth accelerations—which we have not had</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World settles at ideas growth of 0.44%/yr—12%/generation</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doubling time of 150 years</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World today of 2.7 billion, $5/day</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World reaches today’s population in 2200</a:t>
            </a:r>
          </a:p>
        </p:txBody>
      </p:sp>
      <p:pic>
        <p:nvPicPr>
          <p:cNvPr id="65" name="Image" descr="Image"/>
          <p:cNvPicPr>
            <a:picLocks noChangeAspect="1"/>
          </p:cNvPicPr>
          <p:nvPr/>
        </p:nvPicPr>
        <p:blipFill>
          <a:blip r:embed="rId2">
            <a:extLst/>
          </a:blip>
          <a:stretch>
            <a:fillRect/>
          </a:stretch>
        </p:blipFill>
        <p:spPr>
          <a:xfrm>
            <a:off x="4697624" y="1269999"/>
            <a:ext cx="4152541" cy="5325098"/>
          </a:xfrm>
          <a:prstGeom prst="rect">
            <a:avLst/>
          </a:prstGeom>
          <a:ln w="12700">
            <a:miter lim="400000"/>
          </a:ln>
        </p:spPr>
      </p:pic>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Establishing an Effective Monopoly of Violence: Wars of the Roses"/>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8000"/>
                </a:solidFill>
                <a:uFill>
                  <a:solidFill>
                    <a:srgbClr val="000000"/>
                  </a:solidFill>
                </a:uFill>
                <a:latin typeface="Calibri"/>
                <a:ea typeface="Calibri"/>
                <a:cs typeface="Calibri"/>
                <a:sym typeface="Calibri"/>
              </a:defRPr>
            </a:lvl1pPr>
          </a:lstStyle>
          <a:p>
            <a:pPr/>
            <a:r>
              <a:t>Establishing an Effective Monopoly of Violence: Wars of the Roses</a:t>
            </a:r>
          </a:p>
        </p:txBody>
      </p:sp>
      <p:sp>
        <p:nvSpPr>
          <p:cNvPr id="261" name="Slide taken from Melissa Dell"/>
          <p:cNvSpPr txBox="1"/>
          <p:nvPr/>
        </p:nvSpPr>
        <p:spPr>
          <a:xfrm>
            <a:off x="636497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pic>
        <p:nvPicPr>
          <p:cNvPr id="262" name="Image" descr="Image"/>
          <p:cNvPicPr>
            <a:picLocks noChangeAspect="1"/>
          </p:cNvPicPr>
          <p:nvPr/>
        </p:nvPicPr>
        <p:blipFill>
          <a:blip r:embed="rId2">
            <a:extLst/>
          </a:blip>
          <a:stretch>
            <a:fillRect/>
          </a:stretch>
        </p:blipFill>
        <p:spPr>
          <a:xfrm>
            <a:off x="2601763" y="1270000"/>
            <a:ext cx="6248402" cy="4089400"/>
          </a:xfrm>
          <a:prstGeom prst="rect">
            <a:avLst/>
          </a:prstGeom>
          <a:ln w="12700">
            <a:miter lim="400000"/>
          </a:ln>
        </p:spPr>
      </p:pic>
      <p:sp>
        <p:nvSpPr>
          <p:cNvPr id="263"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Establishing an Effective Monopoly of Violence: Implications of the Treason of the Stanleys"/>
          <p:cNvSpPr txBox="1"/>
          <p:nvPr>
            <p:ph type="title" idx="4294967295"/>
          </p:nvPr>
        </p:nvSpPr>
        <p:spPr>
          <a:xfrm>
            <a:off x="277663" y="-2"/>
            <a:ext cx="8572501" cy="1270003"/>
          </a:xfrm>
          <a:prstGeom prst="rect">
            <a:avLst/>
          </a:prstGeom>
        </p:spPr>
        <p:txBody>
          <a:bodyPr lIns="45718" tIns="45718" rIns="45718" bIns="45718"/>
          <a:lstStyle>
            <a:lvl1pPr defTabSz="219454">
              <a:defRPr sz="2800">
                <a:solidFill>
                  <a:srgbClr val="008000"/>
                </a:solidFill>
                <a:uFill>
                  <a:solidFill>
                    <a:srgbClr val="000000"/>
                  </a:solidFill>
                </a:uFill>
                <a:latin typeface="Calibri"/>
                <a:ea typeface="Calibri"/>
                <a:cs typeface="Calibri"/>
                <a:sym typeface="Calibri"/>
              </a:defRPr>
            </a:lvl1pPr>
          </a:lstStyle>
          <a:p>
            <a:pPr/>
            <a:r>
              <a:t>Establishing an Effective Monopoly of Violence: Implications of the Treason of the Stanleys</a:t>
            </a:r>
          </a:p>
        </p:txBody>
      </p:sp>
      <p:sp>
        <p:nvSpPr>
          <p:cNvPr id="266" name="Slide taken from Melissa Dell"/>
          <p:cNvSpPr txBox="1"/>
          <p:nvPr/>
        </p:nvSpPr>
        <p:spPr>
          <a:xfrm>
            <a:off x="636497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pic>
        <p:nvPicPr>
          <p:cNvPr id="267" name="Image" descr="Image"/>
          <p:cNvPicPr>
            <a:picLocks noChangeAspect="1"/>
          </p:cNvPicPr>
          <p:nvPr/>
        </p:nvPicPr>
        <p:blipFill>
          <a:blip r:embed="rId2">
            <a:extLst/>
          </a:blip>
          <a:stretch>
            <a:fillRect/>
          </a:stretch>
        </p:blipFill>
        <p:spPr>
          <a:xfrm>
            <a:off x="2887695" y="1270000"/>
            <a:ext cx="5962470" cy="5217160"/>
          </a:xfrm>
          <a:prstGeom prst="rect">
            <a:avLst/>
          </a:prstGeom>
          <a:ln w="12700">
            <a:miter lim="400000"/>
          </a:ln>
        </p:spPr>
      </p:pic>
      <p:sp>
        <p:nvSpPr>
          <p:cNvPr id="268"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Marcher Lords: Warwick the Kingmaker"/>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8000"/>
                </a:solidFill>
                <a:uFill>
                  <a:solidFill>
                    <a:srgbClr val="000000"/>
                  </a:solidFill>
                </a:uFill>
                <a:latin typeface="Calibri"/>
                <a:ea typeface="Calibri"/>
                <a:cs typeface="Calibri"/>
                <a:sym typeface="Calibri"/>
              </a:defRPr>
            </a:lvl1pPr>
          </a:lstStyle>
          <a:p>
            <a:pPr/>
            <a:r>
              <a:t>Marcher Lords: Warwick the Kingmaker</a:t>
            </a:r>
          </a:p>
        </p:txBody>
      </p:sp>
      <p:sp>
        <p:nvSpPr>
          <p:cNvPr id="271"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
        <p:nvSpPr>
          <p:cNvPr id="272" name="Adam Smith: “The great Earl of Warwick is said to have entertained every day, at his different manors, 30,000 people; and though the number here may have been exaggerated, it must, however, have been very great to admit of such exaggeration. A hospitalit"/>
          <p:cNvSpPr txBox="1"/>
          <p:nvPr/>
        </p:nvSpPr>
        <p:spPr>
          <a:xfrm>
            <a:off x="277663" y="1270000"/>
            <a:ext cx="8572501" cy="49047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180472" indent="-180472">
              <a:buSzPct val="100000"/>
              <a:buChar char="•"/>
              <a:defRPr b="1" sz="3600">
                <a:latin typeface="+mj-lt"/>
                <a:ea typeface="+mj-ea"/>
                <a:cs typeface="+mj-cs"/>
                <a:sym typeface="Helvetica"/>
              </a:defRPr>
            </a:pPr>
            <a:r>
              <a:t>Adam Smith</a:t>
            </a:r>
            <a:r>
              <a:rPr>
                <a:latin typeface="Times New Roman"/>
                <a:ea typeface="Times New Roman"/>
                <a:cs typeface="Times New Roman"/>
                <a:sym typeface="Times New Roman"/>
              </a:rPr>
              <a:t>: “</a:t>
            </a:r>
            <a:r>
              <a:rPr b="0">
                <a:latin typeface="Times New Roman"/>
                <a:ea typeface="Times New Roman"/>
                <a:cs typeface="Times New Roman"/>
                <a:sym typeface="Times New Roman"/>
              </a:rPr>
              <a:t>The great Earl of Warwick is said to have entertained every day, at his different manors, 30,000 people; and though the number here may have been exaggerated, it must, however, have been very great to admit of such exaggeration. A hospitality nearly of the same kind was exercised not many years ago in many different parts of the Highlands of Scotland…</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Jeremiah Dittmar (2011): The Printing Press as an Agent of Change… II"/>
          <p:cNvSpPr txBox="1"/>
          <p:nvPr>
            <p:ph type="title" idx="4294967295"/>
          </p:nvPr>
        </p:nvSpPr>
        <p:spPr>
          <a:xfrm>
            <a:off x="457200" y="274637"/>
            <a:ext cx="8229600" cy="1143001"/>
          </a:xfrm>
          <a:prstGeom prst="rect">
            <a:avLst/>
          </a:prstGeom>
        </p:spPr>
        <p:txBody>
          <a:bodyPr lIns="45718" tIns="45718" rIns="45718" bIns="45718"/>
          <a:lstStyle>
            <a:lvl1pPr defTabSz="352042">
              <a:defRPr sz="3300">
                <a:solidFill>
                  <a:srgbClr val="000000"/>
                </a:solidFill>
                <a:uFill>
                  <a:solidFill>
                    <a:srgbClr val="000000"/>
                  </a:solidFill>
                </a:uFill>
                <a:latin typeface="Calibri"/>
                <a:ea typeface="Calibri"/>
                <a:cs typeface="Calibri"/>
                <a:sym typeface="Calibri"/>
              </a:defRPr>
            </a:lvl1pPr>
          </a:lstStyle>
          <a:p>
            <a:pPr/>
            <a:r>
              <a:t>Jeremiah Dittmar (2011): The Printing Press as an Agent of Change… II</a:t>
            </a:r>
          </a:p>
        </p:txBody>
      </p:sp>
      <p:sp>
        <p:nvSpPr>
          <p:cNvPr id="275" name="Dittmar’s Test: Compare (especially over the period 1500– 1600) population growth of cities that did and did not adopt the printing press before 1500.…"/>
          <p:cNvSpPr txBox="1"/>
          <p:nvPr>
            <p:ph type="body" sz="quarter" idx="4294967295"/>
          </p:nvPr>
        </p:nvSpPr>
        <p:spPr>
          <a:xfrm>
            <a:off x="457200" y="1436687"/>
            <a:ext cx="8229600" cy="1286628"/>
          </a:xfrm>
          <a:prstGeom prst="rect">
            <a:avLst/>
          </a:prstGeom>
        </p:spPr>
        <p:txBody>
          <a:bodyPr lIns="45718" tIns="45718" rIns="45718" bIns="45718" anchor="t"/>
          <a:lstStyle/>
          <a:p>
            <a:pPr marL="195451" indent="-195451" defTabSz="260604">
              <a:spcBef>
                <a:spcPts val="400"/>
              </a:spcBef>
              <a:buSzPct val="100000"/>
              <a:buFont typeface="Arial"/>
              <a:defRPr sz="1800">
                <a:uFill>
                  <a:solidFill>
                    <a:srgbClr val="000000"/>
                  </a:solidFill>
                </a:uFill>
                <a:latin typeface="Calibri"/>
                <a:ea typeface="Calibri"/>
                <a:cs typeface="Calibri"/>
                <a:sym typeface="Calibri"/>
              </a:defRPr>
            </a:pPr>
            <a:r>
              <a:t>Dittmar’s Test: Compare (especially over the period 1500– 1600) population growth of cities that did and did not adopt the printing press before 1500.</a:t>
            </a:r>
          </a:p>
          <a:p>
            <a:pPr marL="195451" indent="-195451" defTabSz="260604">
              <a:spcBef>
                <a:spcPts val="400"/>
              </a:spcBef>
              <a:buSzPct val="100000"/>
              <a:buFont typeface="Arial"/>
              <a:defRPr sz="1800">
                <a:uFill>
                  <a:solidFill>
                    <a:srgbClr val="000000"/>
                  </a:solidFill>
                </a:uFill>
                <a:latin typeface="Calibri"/>
                <a:ea typeface="Calibri"/>
                <a:cs typeface="Calibri"/>
                <a:sym typeface="Calibri"/>
              </a:defRPr>
            </a:pPr>
            <a:r>
              <a:t>Why are DIttmar’s IV estimates so big? 0.6 per century—a near doubling—as opposed to 0.2?</a:t>
            </a:r>
          </a:p>
        </p:txBody>
      </p:sp>
      <p:pic>
        <p:nvPicPr>
          <p:cNvPr id="276" name="delong_typepad_com_rr-earlymoderngrowth_pdf.png" descr="delong_typepad_com_rr-earlymoderngrowth_pdf.png"/>
          <p:cNvPicPr>
            <a:picLocks noChangeAspect="1"/>
          </p:cNvPicPr>
          <p:nvPr/>
        </p:nvPicPr>
        <p:blipFill>
          <a:blip r:embed="rId2">
            <a:extLst/>
          </a:blip>
          <a:stretch>
            <a:fillRect/>
          </a:stretch>
        </p:blipFill>
        <p:spPr>
          <a:xfrm>
            <a:off x="4566251" y="2723313"/>
            <a:ext cx="4120549" cy="3935754"/>
          </a:xfrm>
          <a:prstGeom prst="rect">
            <a:avLst/>
          </a:prstGeom>
          <a:ln w="12700">
            <a:miter lim="400000"/>
          </a:ln>
        </p:spPr>
      </p:pic>
      <p:pic>
        <p:nvPicPr>
          <p:cNvPr id="277" name="delong_typepad_com_rr-earlymoderngrowth_pdf.png" descr="delong_typepad_com_rr-earlymoderngrowth_pdf.png"/>
          <p:cNvPicPr>
            <a:picLocks noChangeAspect="1"/>
          </p:cNvPicPr>
          <p:nvPr/>
        </p:nvPicPr>
        <p:blipFill>
          <a:blip r:embed="rId3">
            <a:extLst/>
          </a:blip>
          <a:stretch>
            <a:fillRect/>
          </a:stretch>
        </p:blipFill>
        <p:spPr>
          <a:xfrm>
            <a:off x="457200" y="2723313"/>
            <a:ext cx="4120549" cy="3935756"/>
          </a:xfrm>
          <a:prstGeom prst="rect">
            <a:avLst/>
          </a:prstGeom>
          <a:ln w="12700">
            <a:miter lim="400000"/>
          </a:ln>
        </p:spPr>
      </p:pic>
      <p:sp>
        <p:nvSpPr>
          <p:cNvPr id="278"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DeLong and Shleifer I"/>
          <p:cNvSpPr txBox="1"/>
          <p:nvPr>
            <p:ph type="title" idx="4294967295"/>
          </p:nvPr>
        </p:nvSpPr>
        <p:spPr>
          <a:xfrm>
            <a:off x="457200" y="274637"/>
            <a:ext cx="8229600" cy="1143001"/>
          </a:xfrm>
          <a:prstGeom prst="rect">
            <a:avLst/>
          </a:prstGeom>
        </p:spPr>
        <p:txBody>
          <a:bodyPr lIns="45718" tIns="45718" rIns="45718" bIns="45718"/>
          <a:lstStyle>
            <a:lvl1pPr defTabSz="457200">
              <a:defRPr sz="4400">
                <a:solidFill>
                  <a:srgbClr val="000000"/>
                </a:solidFill>
                <a:uFill>
                  <a:solidFill>
                    <a:srgbClr val="000000"/>
                  </a:solidFill>
                </a:uFill>
                <a:latin typeface="Calibri"/>
                <a:ea typeface="Calibri"/>
                <a:cs typeface="Calibri"/>
                <a:sym typeface="Calibri"/>
              </a:defRPr>
            </a:lvl1pPr>
          </a:lstStyle>
          <a:p>
            <a:pPr/>
            <a:r>
              <a:t>DeLong and Shleifer I</a:t>
            </a:r>
          </a:p>
        </p:txBody>
      </p:sp>
      <p:sp>
        <p:nvSpPr>
          <p:cNvPr id="281" name="It’s a big deal…"/>
          <p:cNvSpPr txBox="1"/>
          <p:nvPr>
            <p:ph type="body" sz="quarter" idx="4294967295"/>
          </p:nvPr>
        </p:nvSpPr>
        <p:spPr>
          <a:xfrm>
            <a:off x="457200" y="1417637"/>
            <a:ext cx="8229600" cy="564781"/>
          </a:xfrm>
          <a:prstGeom prst="rect">
            <a:avLst/>
          </a:prstGeom>
        </p:spPr>
        <p:txBody>
          <a:bodyPr lIns="45718" tIns="45718" rIns="45718" bIns="45718" anchor="t"/>
          <a:lstStyle>
            <a:lvl1pPr marL="329184" indent="-329184" defTabSz="438911">
              <a:spcBef>
                <a:spcPts val="700"/>
              </a:spcBef>
              <a:buSzPct val="100000"/>
              <a:buFont typeface="Arial"/>
              <a:defRPr sz="3000">
                <a:uFill>
                  <a:solidFill>
                    <a:srgbClr val="000000"/>
                  </a:solidFill>
                </a:uFill>
                <a:latin typeface="Calibri"/>
                <a:ea typeface="Calibri"/>
                <a:cs typeface="Calibri"/>
                <a:sym typeface="Calibri"/>
              </a:defRPr>
            </a:lvl1pPr>
          </a:lstStyle>
          <a:p>
            <a:pPr/>
            <a:r>
              <a:t>It’s a big deal…</a:t>
            </a:r>
          </a:p>
        </p:txBody>
      </p:sp>
      <p:pic>
        <p:nvPicPr>
          <p:cNvPr id="282" name="www_jstor_org_stable_pdf_725804_pdf_acceptTC_true.png" descr="www_jstor_org_stable_pdf_725804_pdf_acceptTC_true.png"/>
          <p:cNvPicPr>
            <a:picLocks noChangeAspect="1"/>
          </p:cNvPicPr>
          <p:nvPr/>
        </p:nvPicPr>
        <p:blipFill>
          <a:blip r:embed="rId2">
            <a:extLst/>
          </a:blip>
          <a:stretch>
            <a:fillRect/>
          </a:stretch>
        </p:blipFill>
        <p:spPr>
          <a:xfrm>
            <a:off x="457200" y="2102717"/>
            <a:ext cx="8229600" cy="4252573"/>
          </a:xfrm>
          <a:prstGeom prst="rect">
            <a:avLst/>
          </a:prstGeom>
          <a:ln w="12700">
            <a:miter lim="400000"/>
          </a:ln>
        </p:spPr>
      </p:pic>
      <p:sp>
        <p:nvSpPr>
          <p:cNvPr id="283"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DeLong and Shleifer III"/>
          <p:cNvSpPr txBox="1"/>
          <p:nvPr>
            <p:ph type="title" idx="4294967295"/>
          </p:nvPr>
        </p:nvSpPr>
        <p:spPr>
          <a:xfrm>
            <a:off x="457200" y="274637"/>
            <a:ext cx="8229600" cy="1143001"/>
          </a:xfrm>
          <a:prstGeom prst="rect">
            <a:avLst/>
          </a:prstGeom>
        </p:spPr>
        <p:txBody>
          <a:bodyPr lIns="45718" tIns="45718" rIns="45718" bIns="45718"/>
          <a:lstStyle>
            <a:lvl1pPr defTabSz="457200">
              <a:defRPr sz="4400">
                <a:solidFill>
                  <a:srgbClr val="000000"/>
                </a:solidFill>
                <a:uFill>
                  <a:solidFill>
                    <a:srgbClr val="000000"/>
                  </a:solidFill>
                </a:uFill>
                <a:latin typeface="Calibri"/>
                <a:ea typeface="Calibri"/>
                <a:cs typeface="Calibri"/>
                <a:sym typeface="Calibri"/>
              </a:defRPr>
            </a:lvl1pPr>
          </a:lstStyle>
          <a:p>
            <a:pPr/>
            <a:r>
              <a:t>DeLong and Shleifer III</a:t>
            </a:r>
          </a:p>
        </p:txBody>
      </p:sp>
      <p:sp>
        <p:nvSpPr>
          <p:cNvPr id="286" name="Northern Italy in 1500-1650 is “surprising” as absolutist then…"/>
          <p:cNvSpPr txBox="1"/>
          <p:nvPr>
            <p:ph type="body" sz="half" idx="4294967295"/>
          </p:nvPr>
        </p:nvSpPr>
        <p:spPr>
          <a:xfrm>
            <a:off x="457200" y="1417636"/>
            <a:ext cx="2596766" cy="5024408"/>
          </a:xfrm>
          <a:prstGeom prst="rect">
            <a:avLst/>
          </a:prstGeom>
        </p:spPr>
        <p:txBody>
          <a:bodyPr lIns="45718" tIns="45718" rIns="45718" bIns="45718" anchor="t"/>
          <a:lstStyle/>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Northern Italy in 1500-1650 is “surprising” as absolutist then</a:t>
            </a:r>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England 1650-1800 is “surprising” as non-absolutist then</a:t>
            </a:r>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WTF?! with the Italian urban boom 1050-1200</a:t>
            </a:r>
          </a:p>
          <a:p>
            <a:pPr marL="188595" indent="-188595" defTabSz="251459">
              <a:spcBef>
                <a:spcPts val="400"/>
              </a:spcBef>
              <a:buSzPct val="100000"/>
              <a:buFont typeface="Arial"/>
              <a:defRPr sz="1700">
                <a:uFill>
                  <a:solidFill>
                    <a:srgbClr val="000000"/>
                  </a:solidFill>
                </a:uFill>
                <a:latin typeface="Calibri"/>
                <a:ea typeface="Calibri"/>
                <a:cs typeface="Calibri"/>
                <a:sym typeface="Calibri"/>
              </a:defRPr>
            </a:pPr>
            <a:r>
              <a:t>Econometric problems</a:t>
            </a:r>
          </a:p>
          <a:p>
            <a:pPr lvl="1" marL="440055" indent="-188595" defTabSz="251459">
              <a:spcBef>
                <a:spcPts val="400"/>
              </a:spcBef>
              <a:buSzPct val="100000"/>
              <a:buFont typeface="Arial"/>
              <a:defRPr sz="1700">
                <a:uFill>
                  <a:solidFill>
                    <a:srgbClr val="000000"/>
                  </a:solidFill>
                </a:uFill>
                <a:latin typeface="Calibri"/>
                <a:ea typeface="Calibri"/>
                <a:cs typeface="Calibri"/>
                <a:sym typeface="Calibri"/>
              </a:defRPr>
            </a:pPr>
            <a:r>
              <a:t>Normal distribution—we have only 45 observations, and 30 degrees of freedom…</a:t>
            </a:r>
          </a:p>
          <a:p>
            <a:pPr lvl="1" marL="440055" indent="-188595" defTabSz="251459">
              <a:spcBef>
                <a:spcPts val="400"/>
              </a:spcBef>
              <a:buSzPct val="100000"/>
              <a:buFont typeface="Arial"/>
              <a:defRPr sz="1700">
                <a:uFill>
                  <a:solidFill>
                    <a:srgbClr val="000000"/>
                  </a:solidFill>
                </a:uFill>
                <a:latin typeface="Calibri"/>
                <a:ea typeface="Calibri"/>
                <a:cs typeface="Calibri"/>
                <a:sym typeface="Calibri"/>
              </a:defRPr>
            </a:pPr>
            <a:r>
              <a:t>The file-drawer problem…</a:t>
            </a:r>
          </a:p>
        </p:txBody>
      </p:sp>
      <p:pic>
        <p:nvPicPr>
          <p:cNvPr id="287" name="delong_typepad_com_rr-earlymoderngrowth_pdf.png" descr="delong_typepad_com_rr-earlymoderngrowth_pdf.png"/>
          <p:cNvPicPr>
            <a:picLocks noChangeAspect="1"/>
          </p:cNvPicPr>
          <p:nvPr/>
        </p:nvPicPr>
        <p:blipFill>
          <a:blip r:embed="rId2">
            <a:extLst/>
          </a:blip>
          <a:stretch>
            <a:fillRect/>
          </a:stretch>
        </p:blipFill>
        <p:spPr>
          <a:xfrm>
            <a:off x="3053964" y="1417637"/>
            <a:ext cx="5632836" cy="5024407"/>
          </a:xfrm>
          <a:prstGeom prst="rect">
            <a:avLst/>
          </a:prstGeom>
          <a:ln w="12700">
            <a:miter lim="400000"/>
          </a:ln>
        </p:spPr>
      </p:pic>
      <p:sp>
        <p:nvSpPr>
          <p:cNvPr id="288" name="10:10-10:2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Commercial Society” of the Eighteenth Century…"/>
          <p:cNvSpPr txBox="1"/>
          <p:nvPr>
            <p:ph type="body" sz="half" idx="4294967295"/>
          </p:nvPr>
        </p:nvSpPr>
        <p:spPr>
          <a:xfrm>
            <a:off x="277663" y="1267121"/>
            <a:ext cx="8572501" cy="2089924"/>
          </a:xfrm>
          <a:prstGeom prst="rect">
            <a:avLst/>
          </a:prstGeom>
        </p:spPr>
        <p:txBody>
          <a:bodyPr lIns="45718" tIns="45718" rIns="45718" bIns="45718" anchor="t"/>
          <a:lstStyle/>
          <a:p>
            <a:pPr marL="0" indent="0" defTabSz="370331">
              <a:spcBef>
                <a:spcPts val="0"/>
              </a:spcBef>
              <a:buSzTx/>
              <a:buFont typeface="Arial"/>
              <a:buNone/>
              <a:defRPr b="1" sz="1900">
                <a:uFill>
                  <a:solidFill>
                    <a:srgbClr val="000000"/>
                  </a:solidFill>
                </a:uFill>
                <a:latin typeface="+mj-lt"/>
                <a:ea typeface="+mj-ea"/>
                <a:cs typeface="+mj-cs"/>
                <a:sym typeface="Helvetica"/>
              </a:defRPr>
            </a:pPr>
            <a:r>
              <a:t>“Commercial Society” of the Eighteenth Century</a:t>
            </a:r>
          </a:p>
          <a:p>
            <a:pPr marL="194910"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An extra 1500 years of invention and innovation, yes…</a:t>
            </a:r>
          </a:p>
          <a:p>
            <a:pPr lvl="1" marL="503521"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Scope of control…</a:t>
            </a:r>
          </a:p>
          <a:p>
            <a:pPr lvl="1" marL="503521"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Columbian Exchange…</a:t>
            </a:r>
          </a:p>
          <a:p>
            <a:pPr marL="194910"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But, otherwise, how different from Antonine Rome or Sung China or Abbasid Mesopotamia?</a:t>
            </a:r>
          </a:p>
          <a:p>
            <a:pPr lvl="1" marL="503521"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It did occur in Antonine Rome…</a:t>
            </a:r>
          </a:p>
          <a:p>
            <a:pPr lvl="1" marL="503521" indent="-194910" defTabSz="370331">
              <a:spcBef>
                <a:spcPts val="0"/>
              </a:spcBef>
              <a:buSzPct val="100000"/>
              <a:defRPr sz="1600">
                <a:uFill>
                  <a:solidFill>
                    <a:srgbClr val="000000"/>
                  </a:solidFill>
                </a:uFill>
                <a:latin typeface="Times New Roman"/>
                <a:ea typeface="Times New Roman"/>
                <a:cs typeface="Times New Roman"/>
                <a:sym typeface="Times New Roman"/>
              </a:defRPr>
            </a:pPr>
            <a:r>
              <a:t>Temin: no industrial revolution…</a:t>
            </a:r>
          </a:p>
        </p:txBody>
      </p:sp>
      <p:sp>
        <p:nvSpPr>
          <p:cNvPr id="291" name="Discussion"/>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Discussion</a:t>
            </a:r>
          </a:p>
        </p:txBody>
      </p:sp>
      <p:sp>
        <p:nvSpPr>
          <p:cNvPr id="292" name="10:35-10:50"/>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10:35-10:50</a:t>
            </a:r>
          </a:p>
        </p:txBody>
      </p:sp>
      <p:pic>
        <p:nvPicPr>
          <p:cNvPr id="293" name="Screen Shot 2020-02-18 at 9.00.59 AM.png" descr="Screen Shot 2020-02-18 at 9.00.59 AM.png"/>
          <p:cNvPicPr>
            <a:picLocks noChangeAspect="1"/>
          </p:cNvPicPr>
          <p:nvPr/>
        </p:nvPicPr>
        <p:blipFill>
          <a:blip r:embed="rId2">
            <a:extLst/>
          </a:blip>
          <a:stretch>
            <a:fillRect/>
          </a:stretch>
        </p:blipFill>
        <p:spPr>
          <a:xfrm>
            <a:off x="765800" y="3357043"/>
            <a:ext cx="6632203" cy="2934809"/>
          </a:xfrm>
          <a:prstGeom prst="rect">
            <a:avLst/>
          </a:prstGeom>
          <a:ln w="12700">
            <a:miter lim="400000"/>
          </a:ln>
        </p:spPr>
      </p:pic>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We Have a Very Keen-Eyed Contemporary Observer:…"/>
          <p:cNvSpPr txBox="1"/>
          <p:nvPr>
            <p:ph type="body" idx="4294967295"/>
          </p:nvPr>
        </p:nvSpPr>
        <p:spPr>
          <a:xfrm>
            <a:off x="277663" y="1270000"/>
            <a:ext cx="8572501" cy="5080000"/>
          </a:xfrm>
          <a:prstGeom prst="rect">
            <a:avLst/>
          </a:prstGeom>
        </p:spPr>
        <p:txBody>
          <a:bodyPr lIns="45718" tIns="45718" rIns="45718" bIns="45718" anchor="t"/>
          <a:lstStyle/>
          <a:p>
            <a:pPr marL="0" indent="0" defTabSz="406908">
              <a:spcBef>
                <a:spcPts val="0"/>
              </a:spcBef>
              <a:buSzTx/>
              <a:buFont typeface="Arial"/>
              <a:buNone/>
              <a:defRPr b="1" sz="2100">
                <a:uFill>
                  <a:solidFill>
                    <a:srgbClr val="000000"/>
                  </a:solidFill>
                </a:uFill>
                <a:latin typeface="+mj-lt"/>
                <a:ea typeface="+mj-ea"/>
                <a:cs typeface="+mj-cs"/>
                <a:sym typeface="Helvetica"/>
              </a:defRPr>
            </a:pPr>
            <a:r>
              <a:t>We Have a Very Keen-Eyed Contemporary Observer:</a:t>
            </a:r>
          </a:p>
          <a:p>
            <a:pPr marL="214162" indent="-214162" defTabSz="406908">
              <a:spcBef>
                <a:spcPts val="0"/>
              </a:spcBef>
              <a:buSzPct val="100000"/>
              <a:defRPr b="1" sz="1700">
                <a:uFill>
                  <a:solidFill>
                    <a:srgbClr val="000000"/>
                  </a:solidFill>
                </a:uFill>
                <a:latin typeface="+mj-lt"/>
                <a:ea typeface="+mj-ea"/>
                <a:cs typeface="+mj-cs"/>
                <a:sym typeface="Helvetica"/>
              </a:defRPr>
            </a:pPr>
            <a:r>
              <a:t>Read: </a:t>
            </a:r>
            <a:r>
              <a:rPr b="0">
                <a:latin typeface="Times New Roman"/>
                <a:ea typeface="Times New Roman"/>
                <a:cs typeface="Times New Roman"/>
                <a:sym typeface="Times New Roman"/>
              </a:rPr>
              <a:t>Christopher Berry (2018): </a:t>
            </a:r>
            <a:r>
              <a:rPr b="0" i="1">
                <a:latin typeface="Times New Roman"/>
                <a:ea typeface="Times New Roman"/>
                <a:cs typeface="Times New Roman"/>
                <a:sym typeface="Times New Roman"/>
              </a:rPr>
              <a:t>Adam Smith: A Very Short Introduction,</a:t>
            </a:r>
            <a:r>
              <a:rPr b="0">
                <a:latin typeface="Times New Roman"/>
                <a:ea typeface="Times New Roman"/>
                <a:cs typeface="Times New Roman"/>
                <a:sym typeface="Times New Roman"/>
              </a:rPr>
              <a:t> chs. 1, 4-6</a:t>
            </a:r>
            <a:r>
              <a:rPr b="0" i="1">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https://delong.typepad.com/files/berry-smith.pdf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214162"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The market economy as a game changer</a:t>
            </a:r>
          </a:p>
          <a:p>
            <a:pPr marL="214162"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Commercial society:</a:t>
            </a:r>
          </a:p>
          <a:p>
            <a:pPr lvl="1" marL="553251"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Hunter, shepherd, agricultural, and commercial stages…</a:t>
            </a:r>
          </a:p>
          <a:p>
            <a:pPr lvl="1" marL="553251"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“It is Smith’s explicit reference to a ‘commercial society’ that is distinctive and Smith here is a pioneer…”</a:t>
            </a:r>
          </a:p>
          <a:p>
            <a:pPr lvl="1" marL="553251"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Agrarian-Age power lies with the owners of land, and government is ‘a combination of the rich to oppress the poor’</a:t>
            </a:r>
          </a:p>
          <a:p>
            <a:pPr lvl="1" marL="553251" indent="-214162" defTabSz="406908">
              <a:spcBef>
                <a:spcPts val="0"/>
              </a:spcBef>
              <a:buSzPct val="100000"/>
              <a:defRPr sz="1700">
                <a:uFill>
                  <a:solidFill>
                    <a:srgbClr val="000000"/>
                  </a:solidFill>
                </a:uFill>
                <a:latin typeface="Times New Roman"/>
                <a:ea typeface="Times New Roman"/>
                <a:cs typeface="Times New Roman"/>
                <a:sym typeface="Times New Roman"/>
              </a:defRPr>
            </a:pPr>
            <a:r>
              <a:t>Commercial society sees the growth of the rule of law—and a government that can enforce its property-rights order against local notables, roving bandits, </a:t>
            </a:r>
            <a:r>
              <a:rPr i="1"/>
              <a:t>and its own functionaries…</a:t>
            </a:r>
          </a:p>
        </p:txBody>
      </p:sp>
      <p:sp>
        <p:nvSpPr>
          <p:cNvPr id="296" name="Review: Adam Smith"/>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Review: Adam Smith</a:t>
            </a:r>
          </a:p>
        </p:txBody>
      </p:sp>
      <p:sp>
        <p:nvSpPr>
          <p:cNvPr id="297"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Friedrich Engels:…"/>
          <p:cNvSpPr txBox="1"/>
          <p:nvPr>
            <p:ph type="body" idx="4294967295"/>
          </p:nvPr>
        </p:nvSpPr>
        <p:spPr>
          <a:xfrm>
            <a:off x="277663" y="1267121"/>
            <a:ext cx="8572501" cy="5080003"/>
          </a:xfrm>
          <a:prstGeom prst="rect">
            <a:avLst/>
          </a:prstGeom>
        </p:spPr>
        <p:txBody>
          <a:bodyPr lIns="45718" tIns="45718" rIns="45718" bIns="45718" anchor="t"/>
          <a:lstStyle/>
          <a:p>
            <a:pPr marL="0" indent="0" defTabSz="457200">
              <a:spcBef>
                <a:spcPts val="0"/>
              </a:spcBef>
              <a:buSzTx/>
              <a:buFont typeface="Arial"/>
              <a:buNone/>
              <a:defRPr b="1">
                <a:uFill>
                  <a:solidFill>
                    <a:srgbClr val="000000"/>
                  </a:solidFill>
                </a:uFill>
                <a:latin typeface="+mj-lt"/>
                <a:ea typeface="+mj-ea"/>
                <a:cs typeface="+mj-cs"/>
                <a:sym typeface="Helvetica"/>
              </a:defRPr>
            </a:pPr>
            <a:r>
              <a:t>Friedrich Engels:</a:t>
            </a:r>
          </a:p>
          <a:p>
            <a:pPr marL="240631" indent="-240631" defTabSz="457200">
              <a:spcBef>
                <a:spcPts val="0"/>
              </a:spcBef>
              <a:buSzPct val="100000"/>
              <a:defRPr sz="2000">
                <a:uFill>
                  <a:solidFill>
                    <a:srgbClr val="000000"/>
                  </a:solidFill>
                </a:uFill>
                <a:latin typeface="Times New Roman"/>
                <a:ea typeface="Times New Roman"/>
                <a:cs typeface="Times New Roman"/>
                <a:sym typeface="Times New Roman"/>
              </a:defRPr>
            </a:pPr>
            <a:r>
              <a:t>“Exceptional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lords…” </a:t>
            </a:r>
            <a:r>
              <a:rPr i="1"/>
              <a:t>Origin of the Family…</a:t>
            </a:r>
          </a:p>
          <a:p>
            <a:pPr marL="240631" indent="-240631" defTabSz="457200">
              <a:spcBef>
                <a:spcPts val="0"/>
              </a:spcBef>
              <a:buSzPct val="100000"/>
              <a:defRPr sz="2000">
                <a:uFill>
                  <a:solidFill>
                    <a:srgbClr val="000000"/>
                  </a:solidFill>
                </a:uFill>
                <a:latin typeface="Times New Roman"/>
                <a:ea typeface="Times New Roman"/>
                <a:cs typeface="Times New Roman"/>
                <a:sym typeface="Times New Roman"/>
              </a:defRPr>
            </a:pPr>
            <a:r>
              <a:t>It was in the kings’ and their bureaucracies’ interests—and they were (sometimes) able to make it stick.</a:t>
            </a:r>
          </a:p>
        </p:txBody>
      </p:sp>
      <p:sp>
        <p:nvSpPr>
          <p:cNvPr id="300" name="Why the Emergence of “Commercial Societ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Why the Emergence of “Commercial Society”</a:t>
            </a:r>
          </a:p>
        </p:txBody>
      </p:sp>
      <p:sp>
        <p:nvSpPr>
          <p:cNvPr id="301"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Adam Smith, according to Berry:…"/>
          <p:cNvSpPr txBox="1"/>
          <p:nvPr>
            <p:ph type="body" idx="4294967295"/>
          </p:nvPr>
        </p:nvSpPr>
        <p:spPr>
          <a:xfrm>
            <a:off x="277663" y="1267121"/>
            <a:ext cx="8572501" cy="5080003"/>
          </a:xfrm>
          <a:prstGeom prst="rect">
            <a:avLst/>
          </a:prstGeom>
        </p:spPr>
        <p:txBody>
          <a:bodyPr lIns="45718" tIns="45718" rIns="45718" bIns="45718" anchor="t"/>
          <a:lstStyle/>
          <a:p>
            <a:pPr marL="0" indent="0" defTabSz="365759">
              <a:spcBef>
                <a:spcPts val="0"/>
              </a:spcBef>
              <a:buSzTx/>
              <a:buFont typeface="Arial"/>
              <a:buNone/>
              <a:defRPr b="1" sz="1900">
                <a:uFill>
                  <a:solidFill>
                    <a:srgbClr val="000000"/>
                  </a:solidFill>
                </a:uFill>
                <a:latin typeface="+mj-lt"/>
                <a:ea typeface="+mj-ea"/>
                <a:cs typeface="+mj-cs"/>
                <a:sym typeface="Helvetica"/>
              </a:defRPr>
            </a:pPr>
            <a:r>
              <a:t>Adam Smith, according to Berry:</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“The feudal lords were masters… settled disputes, enforced discipline, and commanded their tenants to fight on their behalf….. [But] when foreign commerce introduced… what Smith deliberately calls frivolous and useless goods (he mentions diamond buckles) the lords sold off their land or granted long leases… undermine[d] their power to command and their ability to act as judges because those who had been previously dependent became independent: ‘For the gratification of the most childish, the meanest and the most sordid of all vanities’… these landlords gradually bartered away their whole power and authority (WN 419)…</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“Smith calls this change a ‘revolution of the greatest importance to the publick happiness’ (WN 422)</a:t>
            </a:r>
          </a:p>
          <a:p>
            <a:pPr lvl="1" marL="4973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But it was not brought about with the deliberate aim to further the public good…</a:t>
            </a:r>
          </a:p>
          <a:p>
            <a:pPr lvl="1" marL="4973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It was, rather, an example of unintended consequences.</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This made possible the ‘regular administration of justice’. </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The establishment of that uniformity is crucial</a:t>
            </a:r>
          </a:p>
          <a:p>
            <a:pPr marL="192505" indent="-192505" defTabSz="365759">
              <a:spcBef>
                <a:spcPts val="0"/>
              </a:spcBef>
              <a:buSzPct val="100000"/>
              <a:defRPr sz="1600">
                <a:uFill>
                  <a:solidFill>
                    <a:srgbClr val="000000"/>
                  </a:solidFill>
                </a:uFill>
                <a:latin typeface="Times New Roman"/>
                <a:ea typeface="Times New Roman"/>
                <a:cs typeface="Times New Roman"/>
                <a:sym typeface="Times New Roman"/>
              </a:defRPr>
            </a:pPr>
            <a:r>
              <a:t>Without it a commercial society is not possible</a:t>
            </a:r>
          </a:p>
        </p:txBody>
      </p:sp>
      <p:sp>
        <p:nvSpPr>
          <p:cNvPr id="304" name="Why the Emergence of “Commercial Society” II"/>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Why the Emergence of “Commercial Society” II</a:t>
            </a:r>
          </a:p>
        </p:txBody>
      </p:sp>
      <p:sp>
        <p:nvSpPr>
          <p:cNvPr id="305"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 name="Modern Economic Growth:…"/>
          <p:cNvSpPr txBox="1"/>
          <p:nvPr>
            <p:ph type="body" sz="half" idx="4294967295"/>
          </p:nvPr>
        </p:nvSpPr>
        <p:spPr>
          <a:xfrm>
            <a:off x="277663" y="1049109"/>
            <a:ext cx="4248785" cy="5436759"/>
          </a:xfrm>
          <a:prstGeom prst="rect">
            <a:avLst/>
          </a:prstGeom>
        </p:spPr>
        <p:txBody>
          <a:bodyPr lIns="45718" tIns="45718" rIns="45718" bIns="45718" anchor="t"/>
          <a:lstStyle/>
          <a:p>
            <a:pPr marL="0" indent="0" defTabSz="356615">
              <a:spcBef>
                <a:spcPts val="900"/>
              </a:spcBef>
              <a:buSzTx/>
              <a:buFont typeface="Arial"/>
              <a:buNone/>
              <a:defRPr b="1" sz="2300">
                <a:uFill>
                  <a:solidFill>
                    <a:srgbClr val="000000"/>
                  </a:solidFill>
                </a:uFill>
                <a:latin typeface="+mj-lt"/>
                <a:ea typeface="+mj-ea"/>
                <a:cs typeface="+mj-cs"/>
                <a:sym typeface="Helvetica"/>
              </a:defRPr>
            </a:pPr>
            <a:r>
              <a:t>Modern Economic Growth:</a:t>
            </a:r>
          </a:p>
          <a:p>
            <a:pPr marL="187691"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We did have:</a:t>
            </a:r>
          </a:p>
          <a:p>
            <a:pPr lvl="1" marL="484872"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Industrial research lab: routinization &amp; rationalization of invention &amp; innovation</a:t>
            </a:r>
          </a:p>
          <a:p>
            <a:pPr lvl="1" marL="484872"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Modern corporation: routinization &amp; rationalization of the deployment of ideas</a:t>
            </a:r>
          </a:p>
          <a:p>
            <a:pPr lvl="1" marL="484872"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Globalization</a:t>
            </a:r>
          </a:p>
          <a:p>
            <a:pPr lvl="2" marL="782052"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Transport</a:t>
            </a:r>
          </a:p>
          <a:p>
            <a:pPr lvl="2" marL="782052"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Communications</a:t>
            </a:r>
          </a:p>
          <a:p>
            <a:pPr lvl="2" marL="782052"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Migration</a:t>
            </a:r>
          </a:p>
          <a:p>
            <a:pPr lvl="3" marL="1079231" indent="-187692" defTabSz="356615">
              <a:spcBef>
                <a:spcPts val="900"/>
              </a:spcBef>
              <a:buSzPct val="100000"/>
              <a:defRPr sz="1500">
                <a:uFill>
                  <a:solidFill>
                    <a:srgbClr val="000000"/>
                  </a:solidFill>
                </a:uFill>
                <a:latin typeface="Times New Roman"/>
                <a:ea typeface="Times New Roman"/>
                <a:cs typeface="Times New Roman"/>
                <a:sym typeface="Times New Roman"/>
              </a:defRPr>
            </a:pPr>
            <a:r>
              <a:t>American ascendancy: “the furnace where the future is being forged”</a:t>
            </a:r>
          </a:p>
          <a:p>
            <a:pPr marL="187691"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Ideas growth of 2.1%/yr</a:t>
            </a:r>
          </a:p>
          <a:p>
            <a:pPr lvl="1" marL="484872"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Doubling time of 35 years</a:t>
            </a:r>
          </a:p>
          <a:p>
            <a:pPr lvl="1" marL="484872"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More change in one year than in 50</a:t>
            </a:r>
          </a:p>
          <a:p>
            <a:pPr marL="187691" indent="-187691" defTabSz="356615">
              <a:spcBef>
                <a:spcPts val="900"/>
              </a:spcBef>
              <a:buSzPct val="100000"/>
              <a:defRPr sz="1500">
                <a:uFill>
                  <a:solidFill>
                    <a:srgbClr val="000000"/>
                  </a:solidFill>
                </a:uFill>
                <a:latin typeface="Times New Roman"/>
                <a:ea typeface="Times New Roman"/>
                <a:cs typeface="Times New Roman"/>
                <a:sym typeface="Times New Roman"/>
              </a:defRPr>
            </a:pPr>
            <a:r>
              <a:t>Enormous growth in global inequality</a:t>
            </a:r>
          </a:p>
        </p:txBody>
      </p:sp>
      <p:sp>
        <p:nvSpPr>
          <p:cNvPr id="68" name="Those Are Not the Worlds We Live in"/>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defRPr>
            </a:lvl1pPr>
          </a:lstStyle>
          <a:p>
            <a:pPr/>
            <a:r>
              <a:t>Those Are Not the Worlds We Live in</a:t>
            </a:r>
          </a:p>
        </p:txBody>
      </p:sp>
      <p:pic>
        <p:nvPicPr>
          <p:cNvPr id="69" name="Screen Shot 2020-02-18 at 9.00.59 AM.png" descr="Screen Shot 2020-02-18 at 9.00.59 AM.png"/>
          <p:cNvPicPr>
            <a:picLocks noChangeAspect="1"/>
          </p:cNvPicPr>
          <p:nvPr/>
        </p:nvPicPr>
        <p:blipFill>
          <a:blip r:embed="rId2">
            <a:extLst/>
          </a:blip>
          <a:stretch>
            <a:fillRect/>
          </a:stretch>
        </p:blipFill>
        <p:spPr>
          <a:xfrm>
            <a:off x="4526446" y="1049109"/>
            <a:ext cx="4323719" cy="2842860"/>
          </a:xfrm>
          <a:prstGeom prst="rect">
            <a:avLst/>
          </a:prstGeom>
          <a:ln w="12700">
            <a:miter lim="400000"/>
          </a:ln>
        </p:spPr>
      </p:pic>
      <p:pic>
        <p:nvPicPr>
          <p:cNvPr id="70" name="Image" descr="Image"/>
          <p:cNvPicPr>
            <a:picLocks noChangeAspect="1"/>
          </p:cNvPicPr>
          <p:nvPr/>
        </p:nvPicPr>
        <p:blipFill>
          <a:blip r:embed="rId3">
            <a:extLst/>
          </a:blip>
          <a:stretch>
            <a:fillRect/>
          </a:stretch>
        </p:blipFill>
        <p:spPr>
          <a:xfrm>
            <a:off x="4526446" y="3891967"/>
            <a:ext cx="4323719" cy="2593901"/>
          </a:xfrm>
          <a:prstGeom prst="rect">
            <a:avLst/>
          </a:prstGeom>
          <a:ln w="12700">
            <a:miter lim="400000"/>
          </a:ln>
        </p:spPr>
      </p:pic>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Commercial Revolution Prosperity:…"/>
          <p:cNvSpPr txBox="1"/>
          <p:nvPr>
            <p:ph type="body" idx="4294967295"/>
          </p:nvPr>
        </p:nvSpPr>
        <p:spPr>
          <a:xfrm>
            <a:off x="277663" y="1267121"/>
            <a:ext cx="8572501" cy="5080003"/>
          </a:xfrm>
          <a:prstGeom prst="rect">
            <a:avLst/>
          </a:prstGeom>
        </p:spPr>
        <p:txBody>
          <a:bodyPr lIns="45718" tIns="45718" rIns="45718" bIns="45718" anchor="t"/>
          <a:lstStyle/>
          <a:p>
            <a:pPr marL="0" indent="0" defTabSz="224026">
              <a:spcBef>
                <a:spcPts val="0"/>
              </a:spcBef>
              <a:buSzTx/>
              <a:buFont typeface="Arial"/>
              <a:buNone/>
              <a:defRPr b="1" sz="2300">
                <a:uFill>
                  <a:solidFill>
                    <a:srgbClr val="000000"/>
                  </a:solidFill>
                </a:uFill>
                <a:latin typeface="+mj-lt"/>
                <a:ea typeface="+mj-ea"/>
                <a:cs typeface="+mj-cs"/>
                <a:sym typeface="Helvetica"/>
              </a:defRPr>
            </a:pPr>
            <a:r>
              <a:t>Commercial Revolution Prosperity:</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“Universal opulence which extends itself to the lowest ranks of the people…”</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Because of the division of labor…</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Possible only in a well-governed society…</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Berry: “Through the division of labour ten individuals could make 48,000 pins a day—equivalent to 4,800 each. But if each individual performed all the tasks required (drawing, straightening, cutting, pointing the wire, and so on) then less than twenty would have been manufactured. He gives three reasons for this: increased dexterity that comes from reducing each individual’s task to ‘one simple operation’; time-saving that stems from not having to transfer from one task to the next; and inventing better ways of executing the task prompted by the concentration on one task…”</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Division of labor depends on the extent of the market…</a:t>
            </a:r>
          </a:p>
          <a:p>
            <a:pPr marL="196515" indent="-196515" defTabSz="224026">
              <a:spcBef>
                <a:spcPts val="500"/>
              </a:spcBef>
              <a:buSzPct val="100000"/>
              <a:defRPr sz="1700">
                <a:uFill>
                  <a:solidFill>
                    <a:srgbClr val="000000"/>
                  </a:solidFill>
                </a:uFill>
                <a:latin typeface="Times New Roman"/>
                <a:ea typeface="Times New Roman"/>
                <a:cs typeface="Times New Roman"/>
                <a:sym typeface="Times New Roman"/>
              </a:defRPr>
            </a:pPr>
            <a:r>
              <a:t>And self-interest: “it is not from the benevolence of the butcher, the brewer or the baker that we expect our dinner, but from their regard to their own interest. We address ourselves not to their humanity but to their self- love and never talk to them of our own necessities but of their advantages. Nobody but a beggar chuses to depend chiefly upon the benevolence of his fellow-citizens…”</a:t>
            </a:r>
          </a:p>
        </p:txBody>
      </p:sp>
      <p:sp>
        <p:nvSpPr>
          <p:cNvPr id="308" name="Once You Have the Preconditions for “Commercial Society”…"/>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Once You Have the Preconditions for “Commercial Society”…</a:t>
            </a:r>
          </a:p>
        </p:txBody>
      </p:sp>
      <p:sp>
        <p:nvSpPr>
          <p:cNvPr id="309"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Depends on Universal Principles: Smith according to Berry:…"/>
          <p:cNvSpPr txBox="1"/>
          <p:nvPr>
            <p:ph type="body" idx="4294967295"/>
          </p:nvPr>
        </p:nvSpPr>
        <p:spPr>
          <a:xfrm>
            <a:off x="277663" y="1270000"/>
            <a:ext cx="8572501" cy="5080000"/>
          </a:xfrm>
          <a:prstGeom prst="rect">
            <a:avLst/>
          </a:prstGeom>
        </p:spPr>
        <p:txBody>
          <a:bodyPr lIns="45718" tIns="45718" rIns="45718" bIns="45718" anchor="t"/>
          <a:lstStyle/>
          <a:p>
            <a:pPr marL="0" indent="0" defTabSz="182879">
              <a:spcBef>
                <a:spcPts val="700"/>
              </a:spcBef>
              <a:buSzTx/>
              <a:buFont typeface="Arial"/>
              <a:buNone/>
              <a:defRPr b="1" sz="1900">
                <a:uFill>
                  <a:solidFill>
                    <a:srgbClr val="000000"/>
                  </a:solidFill>
                </a:uFill>
                <a:latin typeface="+mj-lt"/>
                <a:ea typeface="+mj-ea"/>
                <a:cs typeface="+mj-cs"/>
                <a:sym typeface="Helvetica"/>
              </a:defRPr>
            </a:pPr>
            <a:r>
              <a:t>Depends on Universal Principles: Smith according to Berry:</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A ‘science of human nature’.</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self-interested hope of everyone to better their own condition. </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moral principle that everyone is free.</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Individuals are the best judges of their own interests</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outcomes of particular exchanges redound unintentionally to the general benefit.</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‘miserable poverty’ of the savage nations, as depicted in his Introduction, is left behind</a:t>
            </a:r>
          </a:p>
          <a:p>
            <a:pPr marL="192505" indent="-192505" defTabSz="182879">
              <a:spcBef>
                <a:spcPts val="700"/>
              </a:spcBef>
              <a:buSzPct val="100000"/>
              <a:defRPr sz="1900">
                <a:uFill>
                  <a:solidFill>
                    <a:srgbClr val="000000"/>
                  </a:solidFill>
                </a:uFill>
                <a:latin typeface="Times New Roman"/>
                <a:ea typeface="Times New Roman"/>
                <a:cs typeface="Times New Roman"/>
                <a:sym typeface="Times New Roman"/>
              </a:defRPr>
            </a:pPr>
            <a:r>
              <a:t>The twin blessings of opulence and freedom are experienced.</a:t>
            </a:r>
          </a:p>
        </p:txBody>
      </p:sp>
      <p:pic>
        <p:nvPicPr>
          <p:cNvPr id="312" name="Image" descr="Image"/>
          <p:cNvPicPr>
            <a:picLocks noChangeAspect="1"/>
          </p:cNvPicPr>
          <p:nvPr/>
        </p:nvPicPr>
        <p:blipFill>
          <a:blip r:embed="rId2">
            <a:extLst/>
          </a:blip>
          <a:stretch>
            <a:fillRect/>
          </a:stretch>
        </p:blipFill>
        <p:spPr>
          <a:xfrm>
            <a:off x="277662" y="1269999"/>
            <a:ext cx="6651247" cy="4988436"/>
          </a:xfrm>
          <a:prstGeom prst="rect">
            <a:avLst/>
          </a:prstGeom>
          <a:ln w="12700">
            <a:miter lim="400000"/>
          </a:ln>
        </p:spPr>
      </p:pic>
      <p:sp>
        <p:nvSpPr>
          <p:cNvPr id="313" name="Smith’s “System of Natural Liberty”"/>
          <p:cNvSpPr txBox="1"/>
          <p:nvPr>
            <p:ph type="title" idx="4294967295"/>
          </p:nvPr>
        </p:nvSpPr>
        <p:spPr>
          <a:xfrm>
            <a:off x="277663" y="-2"/>
            <a:ext cx="8572501" cy="1270003"/>
          </a:xfrm>
          <a:prstGeom prst="rect">
            <a:avLst/>
          </a:prstGeom>
        </p:spPr>
        <p:txBody>
          <a:bodyPr lIns="45718" tIns="45718" rIns="45718" bIns="45718"/>
          <a:lstStyle>
            <a:lvl1pPr defTabSz="297179">
              <a:defRPr sz="3900">
                <a:solidFill>
                  <a:srgbClr val="000080"/>
                </a:solidFill>
                <a:uFill>
                  <a:solidFill>
                    <a:srgbClr val="000000"/>
                  </a:solidFill>
                </a:uFill>
              </a:defRPr>
            </a:lvl1pPr>
          </a:lstStyle>
          <a:p>
            <a:pPr/>
            <a:r>
              <a:t>Smith’s “System of Natural Liberty”</a:t>
            </a:r>
          </a:p>
        </p:txBody>
      </p:sp>
      <p:sp>
        <p:nvSpPr>
          <p:cNvPr id="314" name="10:15-10:35"/>
          <p:cNvSpPr txBox="1"/>
          <p:nvPr/>
        </p:nvSpPr>
        <p:spPr>
          <a:xfrm>
            <a:off x="-1" y="6487160"/>
            <a:ext cx="1620925" cy="34842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Review: Why Was Pre-Industrial Progress so Slow on Average?"/>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Review: Why Was Pre-Industrial Progress so Slow on Average?</a:t>
            </a:r>
          </a:p>
        </p:txBody>
      </p:sp>
      <p:sp>
        <p:nvSpPr>
          <p:cNvPr id="317" name="Our readings:…"/>
          <p:cNvSpPr txBox="1"/>
          <p:nvPr>
            <p:ph type="body" sz="half" idx="4294967295"/>
          </p:nvPr>
        </p:nvSpPr>
        <p:spPr>
          <a:xfrm>
            <a:off x="277663" y="1270000"/>
            <a:ext cx="4358967" cy="5310441"/>
          </a:xfrm>
          <a:prstGeom prst="rect">
            <a:avLst/>
          </a:prstGeom>
        </p:spPr>
        <p:txBody>
          <a:bodyPr lIns="45718" tIns="45718" rIns="45718" bIns="45718" anchor="t"/>
          <a:lstStyle/>
          <a:p>
            <a:pPr marL="0" indent="0" defTabSz="356615">
              <a:spcBef>
                <a:spcPts val="900"/>
              </a:spcBef>
              <a:buSzTx/>
              <a:buFont typeface="Arial"/>
              <a:buNone/>
              <a:defRPr b="1" sz="1800">
                <a:uFill>
                  <a:solidFill>
                    <a:srgbClr val="000000"/>
                  </a:solidFill>
                </a:uFill>
                <a:latin typeface="+mj-lt"/>
                <a:ea typeface="+mj-ea"/>
                <a:cs typeface="+mj-cs"/>
                <a:sym typeface="Helvetica"/>
              </a:defRPr>
            </a:pPr>
            <a:r>
              <a:t>Our readings:</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Willem M. Jongman (2007): Gibbon was Right: The Decline and Fall of the Roman Economy &lt;</a:t>
            </a:r>
            <a:r>
              <a:rPr u="sng">
                <a:solidFill>
                  <a:srgbClr val="0000FF"/>
                </a:solidFill>
                <a:uFill>
                  <a:solidFill>
                    <a:srgbClr val="0000FF"/>
                  </a:solidFill>
                </a:uFill>
                <a:hlinkClick r:id="rId2" invalidUrl="" action="" tgtFrame="" tooltip="" history="1" highlightClick="0" endSnd="0"/>
              </a:rPr>
              <a:t>https://delong.typepad.com/jongman-gibbon-was-right.pdf</a:t>
            </a:r>
            <a:r>
              <a:t>&gt;</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Peter Temin: The Roman Market Economy, Roman Growth &lt;</a:t>
            </a:r>
            <a:r>
              <a:rPr u="sng">
                <a:solidFill>
                  <a:srgbClr val="0000FF"/>
                </a:solidFill>
                <a:uFill>
                  <a:solidFill>
                    <a:srgbClr val="0000FF"/>
                  </a:solidFill>
                </a:uFill>
                <a:hlinkClick r:id="rId3" invalidUrl="" action="" tgtFrame="" tooltip="" history="1" highlightClick="0" endSnd="0"/>
              </a:rPr>
              <a:t>https://delong.typepad.com/files/temin-roman-growth.pdf</a:t>
            </a:r>
            <a:r>
              <a:t>&gt;</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Moses Finley: Technical Innovation and Economic Progress in the Ancient World &lt;</a:t>
            </a:r>
            <a:r>
              <a:rPr u="sng">
                <a:solidFill>
                  <a:srgbClr val="0000FF"/>
                </a:solidFill>
                <a:uFill>
                  <a:solidFill>
                    <a:srgbClr val="0000FF"/>
                  </a:solidFill>
                </a:uFill>
                <a:hlinkClick r:id="rId4" invalidUrl="" action="" tgtFrame="" tooltip="" history="1" highlightClick="0" endSnd="0"/>
              </a:rPr>
              <a:t>https://delong.typepad.com/finley-technical.pdf</a:t>
            </a:r>
            <a:r>
              <a:t>&gt;</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Josh Ober (2019): Agamemnon's Cluelessness, selections &lt;</a:t>
            </a:r>
            <a:r>
              <a:rPr u="sng">
                <a:solidFill>
                  <a:srgbClr val="0000FF"/>
                </a:solidFill>
                <a:uFill>
                  <a:solidFill>
                    <a:srgbClr val="0000FF"/>
                  </a:solidFill>
                </a:uFill>
                <a:hlinkClick r:id="rId5" invalidUrl="" action="" tgtFrame="" tooltip="" history="1" highlightClick="0" endSnd="0"/>
              </a:rPr>
              <a:t>https://delong.typepad.com/files/ober-agamemnon-selections.pdf</a:t>
            </a:r>
            <a:r>
              <a:t>&gt;</a:t>
            </a:r>
          </a:p>
        </p:txBody>
      </p:sp>
      <p:pic>
        <p:nvPicPr>
          <p:cNvPr id="318" name="Image" descr="Image"/>
          <p:cNvPicPr>
            <a:picLocks noChangeAspect="1"/>
          </p:cNvPicPr>
          <p:nvPr/>
        </p:nvPicPr>
        <p:blipFill>
          <a:blip r:embed="rId6">
            <a:extLst/>
          </a:blip>
          <a:stretch>
            <a:fillRect/>
          </a:stretch>
        </p:blipFill>
        <p:spPr>
          <a:xfrm>
            <a:off x="4636629" y="1270000"/>
            <a:ext cx="4097500" cy="2258716"/>
          </a:xfrm>
          <a:prstGeom prst="rect">
            <a:avLst/>
          </a:prstGeom>
          <a:ln w="12700">
            <a:miter lim="400000"/>
          </a:ln>
        </p:spPr>
      </p:pic>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Potential Points of View"/>
          <p:cNvSpPr txBox="1"/>
          <p:nvPr>
            <p:ph type="title" idx="4294967295"/>
          </p:nvPr>
        </p:nvSpPr>
        <p:spPr>
          <a:xfrm>
            <a:off x="277663" y="-2"/>
            <a:ext cx="8572501" cy="1270003"/>
          </a:xfrm>
          <a:prstGeom prst="rect">
            <a:avLst/>
          </a:prstGeom>
        </p:spPr>
        <p:txBody>
          <a:bodyPr lIns="45718" tIns="45718" rIns="45718" bIns="45718"/>
          <a:lstStyle>
            <a:lvl1pPr defTabSz="448055">
              <a:defRPr sz="5800">
                <a:solidFill>
                  <a:srgbClr val="000080"/>
                </a:solidFill>
                <a:uFill>
                  <a:solidFill>
                    <a:srgbClr val="000000"/>
                  </a:solidFill>
                </a:uFill>
                <a:latin typeface="Calibri"/>
                <a:ea typeface="Calibri"/>
                <a:cs typeface="Calibri"/>
                <a:sym typeface="Calibri"/>
              </a:defRPr>
            </a:lvl1pPr>
          </a:lstStyle>
          <a:p>
            <a:pPr/>
            <a:r>
              <a:t>Potential Points of View</a:t>
            </a:r>
          </a:p>
        </p:txBody>
      </p:sp>
      <p:sp>
        <p:nvSpPr>
          <p:cNvPr id="321" name="What are the possibilities here?:…"/>
          <p:cNvSpPr txBox="1"/>
          <p:nvPr>
            <p:ph type="body" idx="4294967295"/>
          </p:nvPr>
        </p:nvSpPr>
        <p:spPr>
          <a:xfrm>
            <a:off x="277663" y="1269999"/>
            <a:ext cx="8572501" cy="5346046"/>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What are the possibilities here?: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No puzzle—given how few heads they had, and given the absence of printing and the difficulty of controlled experiments, it is a miracle that they managed to advance technology as far as they did as fast as they did… (Kremer)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No: there was something wrong. They had the wrong kind of society… (Finley, critiqued by Ober)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No: something went wrong: civilization seems to be progressing up to the year 1… 0.013%/yr… 0.030%/yr… 0.061%/yr… &amp; then it stalls out: instead of doubling to a Commercial Revolution rate of growth after the year 1, the rate of ideas growth halves again… (Jongman)</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Our Four Reading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Our Four Readings</a:t>
            </a:r>
          </a:p>
        </p:txBody>
      </p:sp>
      <p:sp>
        <p:nvSpPr>
          <p:cNvPr id="324" name="What possibilities do they argue for?:…"/>
          <p:cNvSpPr txBox="1"/>
          <p:nvPr>
            <p:ph type="body" idx="4294967295"/>
          </p:nvPr>
        </p:nvSpPr>
        <p:spPr>
          <a:xfrm>
            <a:off x="277663" y="1269999"/>
            <a:ext cx="8572501" cy="5346046"/>
          </a:xfrm>
          <a:prstGeom prst="rect">
            <a:avLst/>
          </a:prstGeom>
        </p:spPr>
        <p:txBody>
          <a:bodyPr lIns="45718" tIns="45718" rIns="45718" bIns="45718" anchor="t"/>
          <a:lstStyle/>
          <a:p>
            <a:pPr marL="0" indent="0" defTabSz="219454">
              <a:spcBef>
                <a:spcPts val="500"/>
              </a:spcBef>
              <a:buSzTx/>
              <a:buFont typeface="Arial"/>
              <a:buNone/>
              <a:defRPr b="1" sz="1100">
                <a:uFill>
                  <a:solidFill>
                    <a:srgbClr val="000000"/>
                  </a:solidFill>
                </a:uFill>
                <a:latin typeface="+mj-lt"/>
                <a:ea typeface="+mj-ea"/>
                <a:cs typeface="+mj-cs"/>
                <a:sym typeface="Helvetica"/>
              </a:defRPr>
            </a:pPr>
            <a:r>
              <a:t>What possibilities do they argue for?:</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Jongman: </a:t>
            </a:r>
          </a:p>
          <a:p>
            <a:pPr lvl="1" marL="298382"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“Population went down… production per man hour must have gone up…. The Roman Empire should have turned into a world of happy and prosperous peasants…. Reality was, of course, different… the emergence of a new social, political, and legal regime, where oppression replaces the entitlements of citizenship…”</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Temin:</a:t>
            </a:r>
          </a:p>
          <a:p>
            <a:pPr lvl="1" marL="298382"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“The high ratio of wages to energy costs was not only absent in eighteenth-century continental Europe; it was absent as well in the Roman Empire…. There was no possibility of escaping from the Malthusian constraints… no possibility that industrialization could have begun in the ancient world…”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Finley:</a:t>
            </a:r>
          </a:p>
          <a:p>
            <a:pPr lvl="1" marL="298382"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“The pejorative judgments of ancient writers about labour, and specifically about the labour of the artisan, and of anyone who works for another, are too continuous, numerous, and unanimous, too wrapped up in discussions of every aspect of ancient life, to be dismissed as empty rhetoric. In other slave-owning societies for whom there is fuller documentation, these implications and their practical effects are unmistakable. Writing about the Great Trek, for example, Sir Keith Hancock said: 'The Boers very soon convinced themselves that artisans' work and slaves' work were the same thing—a conviction which struck such deep roots in their minds that their descendants in the nineteenth century left to British immigrants almost all the opportunities of skilled industrial employment in the expanding towns'. Or Tocqueville, whose I83I notebooks are filled with the theme that 'slavery is even more prejudicial to the masters than to the slaves', because, as a leading Louisville merchant said to him, 'it deprives us of the energy and spirit of enterprise that characterizes the States that have no slaves’…. Comparisons must be made with caution and reserve. But this particular one seems to me to be valid and necessary…”</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Ober:</a:t>
            </a:r>
          </a:p>
          <a:p>
            <a:pPr lvl="1" marL="298382"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“Greeks were quite capable of the kind of reasoning necessary to build and sustain a growing economy…. Ancient Greeks, as individuals and collectives, frequently employed… rationally instrumental reasoning in economic contexts. It is nonetheless undeniable that there is a body of classical literature that exemplifies the scorn for money-making that was emphasized by the Finley school. Those expressions of scorn underpin the theory of an essentially timeless and changeless ancient economy predicated on violent extraction and gift exchange…. The approach of the Socratic philosophers to economic rationality was fundamentally critical and normative…. For Finley and his school… any activity that was not grounded in status, and in [its] power relations… was… unmoored and ephemeral…. Economic activity aimed at increasing productivity, innovations aimed at increasing efficiency, and increased consumption—rather than securing the status of the relevant actors—were, thereby, rendered more or less invisible—and in any event, unworthy of detailed study. The result was, so I suppose, both a misunderstanding of the relevant texts and a misrepresentation of the underlying social reality…” </a:t>
            </a:r>
          </a:p>
        </p:txBody>
      </p:sp>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Review: The Fall of Rome"/>
          <p:cNvSpPr txBox="1"/>
          <p:nvPr>
            <p:ph type="title" idx="4294967295"/>
          </p:nvPr>
        </p:nvSpPr>
        <p:spPr>
          <a:xfrm>
            <a:off x="277663" y="-2"/>
            <a:ext cx="8572501" cy="1270003"/>
          </a:xfrm>
          <a:prstGeom prst="rect">
            <a:avLst/>
          </a:prstGeom>
        </p:spPr>
        <p:txBody>
          <a:bodyPr lIns="45718" tIns="45718" rIns="45718" bIns="45718"/>
          <a:lstStyle>
            <a:lvl1pPr defTabSz="416051">
              <a:defRPr sz="5400">
                <a:uFill>
                  <a:solidFill>
                    <a:srgbClr val="000000"/>
                  </a:solidFill>
                </a:uFill>
                <a:latin typeface="Calibri"/>
                <a:ea typeface="Calibri"/>
                <a:cs typeface="Calibri"/>
                <a:sym typeface="Calibri"/>
              </a:defRPr>
            </a:lvl1pPr>
          </a:lstStyle>
          <a:p>
            <a:pPr/>
            <a:r>
              <a:t>Review: The Fall of Rome</a:t>
            </a:r>
          </a:p>
        </p:txBody>
      </p:sp>
      <p:sp>
        <p:nvSpPr>
          <p:cNvPr id="327"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28" name="Economic Zenith, Then Economic Decline, Then Political Decline:…"/>
          <p:cNvSpPr txBox="1"/>
          <p:nvPr>
            <p:ph type="body" sz="half" idx="4294967295"/>
          </p:nvPr>
        </p:nvSpPr>
        <p:spPr>
          <a:xfrm>
            <a:off x="277662" y="1269999"/>
            <a:ext cx="3319078" cy="5217162"/>
          </a:xfrm>
          <a:prstGeom prst="rect">
            <a:avLst/>
          </a:prstGeom>
        </p:spPr>
        <p:txBody>
          <a:bodyPr lIns="45718" tIns="45718" rIns="45718" bIns="45718" anchor="t"/>
          <a:lstStyle/>
          <a:p>
            <a:pPr marL="0" indent="0" defTabSz="219454">
              <a:spcBef>
                <a:spcPts val="500"/>
              </a:spcBef>
              <a:buSzTx/>
              <a:buFont typeface="Arial"/>
              <a:buNone/>
              <a:defRPr b="1" sz="1100">
                <a:uFill>
                  <a:solidFill>
                    <a:srgbClr val="000000"/>
                  </a:solidFill>
                </a:uFill>
                <a:latin typeface="+mj-lt"/>
                <a:ea typeface="+mj-ea"/>
                <a:cs typeface="+mj-cs"/>
                <a:sym typeface="Helvetica"/>
              </a:defRPr>
            </a:pPr>
            <a:r>
              <a:t>Economic Zenith, Then Economic Decline, Then Political Decline:</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While the existing data are somewhat contradictory, the consensus amongst archaeologists is the early 2nd century.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A new social distinction between </a:t>
            </a:r>
            <a:r>
              <a:rPr i="1"/>
              <a:t>honestiores</a:t>
            </a:r>
            <a:r>
              <a:t> (high status) and </a:t>
            </a:r>
            <a:r>
              <a:rPr i="1"/>
              <a:t>humiliores</a:t>
            </a:r>
            <a:r>
              <a:t> (low status with different laws) was introduced.</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Citizens began to lose their rights and by the end of the 2nd century, they were being tied to the land as serfs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The Barbarians were at the gates, but it seems reasonable to see this as an outcome of the weakening of Roman institutions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Earlier Rome had defeated far more formidable and better organized enemies like the Carthaginians.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Acemoglu and Robinson argue that the big fact about what preceded the decline is that political institutions moved in a much more extractive direction and this was followed by economic institutions.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Jongman (“Gibbon was Right”) proposes that the Antonine plague which hit the Roman Empire around 160AD is the most likely explanation for the collapse of Rome.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But Malthusian crises are supposed to increase living standards, not reduce them: so what is going on?</a:t>
            </a:r>
          </a:p>
        </p:txBody>
      </p:sp>
      <p:pic>
        <p:nvPicPr>
          <p:cNvPr id="329" name="Image" descr="Image"/>
          <p:cNvPicPr>
            <a:picLocks noChangeAspect="1"/>
          </p:cNvPicPr>
          <p:nvPr/>
        </p:nvPicPr>
        <p:blipFill>
          <a:blip r:embed="rId2">
            <a:extLst/>
          </a:blip>
          <a:stretch>
            <a:fillRect/>
          </a:stretch>
        </p:blipFill>
        <p:spPr>
          <a:xfrm>
            <a:off x="3700402" y="1318295"/>
            <a:ext cx="5149763" cy="3475737"/>
          </a:xfrm>
          <a:prstGeom prst="rect">
            <a:avLst/>
          </a:prstGeom>
          <a:ln w="12700">
            <a:miter lim="400000"/>
          </a:ln>
        </p:spPr>
      </p:pic>
      <p:pic>
        <p:nvPicPr>
          <p:cNvPr id="330" name="Image" descr="Image"/>
          <p:cNvPicPr>
            <a:picLocks noChangeAspect="1"/>
          </p:cNvPicPr>
          <p:nvPr/>
        </p:nvPicPr>
        <p:blipFill>
          <a:blip r:embed="rId3">
            <a:extLst/>
          </a:blip>
          <a:stretch>
            <a:fillRect/>
          </a:stretch>
        </p:blipFill>
        <p:spPr>
          <a:xfrm>
            <a:off x="6698636" y="4794031"/>
            <a:ext cx="2279389" cy="1831724"/>
          </a:xfrm>
          <a:prstGeom prst="rect">
            <a:avLst/>
          </a:prstGeom>
          <a:ln w="12700">
            <a:miter lim="400000"/>
          </a:ln>
        </p:spPr>
      </p:pic>
      <p:pic>
        <p:nvPicPr>
          <p:cNvPr id="331" name="Image" descr="Image"/>
          <p:cNvPicPr>
            <a:picLocks noChangeAspect="1"/>
          </p:cNvPicPr>
          <p:nvPr/>
        </p:nvPicPr>
        <p:blipFill>
          <a:blip r:embed="rId4">
            <a:extLst/>
          </a:blip>
          <a:stretch>
            <a:fillRect/>
          </a:stretch>
        </p:blipFill>
        <p:spPr>
          <a:xfrm>
            <a:off x="3385494" y="4794031"/>
            <a:ext cx="3841952" cy="2000507"/>
          </a:xfrm>
          <a:prstGeom prst="rect">
            <a:avLst/>
          </a:prstGeom>
          <a:ln w="12700">
            <a:miter lim="400000"/>
          </a:ln>
        </p:spPr>
      </p:pic>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3" name="Three Great Plague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8000"/>
                </a:solidFill>
                <a:uFill>
                  <a:solidFill>
                    <a:srgbClr val="000000"/>
                  </a:solidFill>
                </a:uFill>
                <a:latin typeface="Calibri"/>
                <a:ea typeface="Calibri"/>
                <a:cs typeface="Calibri"/>
                <a:sym typeface="Calibri"/>
              </a:defRPr>
            </a:lvl1pPr>
          </a:lstStyle>
          <a:p>
            <a:pPr/>
            <a:r>
              <a:t>Three Great Plagues</a:t>
            </a:r>
          </a:p>
        </p:txBody>
      </p:sp>
      <p:sp>
        <p:nvSpPr>
          <p:cNvPr id="334" name="But the demands of the empire for revenue and of the upper class for resources remain the same:…"/>
          <p:cNvSpPr txBox="1"/>
          <p:nvPr>
            <p:ph type="body" idx="4294967295"/>
          </p:nvPr>
        </p:nvSpPr>
        <p:spPr>
          <a:xfrm>
            <a:off x="277663" y="1269999"/>
            <a:ext cx="8572501" cy="5217162"/>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But the demands of the empire for revenue and of the upper class for resources remain the same: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Antonine Plague (smallpox?): Antonine ⇒ Severian dynasty</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Plague of St. Cyrian (Ebola-like?): Things fall completely apart, then Diocletian: between Philip the Arab and Diocletian, 18 emperors in 35 years, plus two breakaways; 12 of the 18 were assassinated</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Plague of Justinian (Bubonic): Flavius Apion… </a:t>
            </a:r>
          </a:p>
        </p:txBody>
      </p:sp>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The Domar Hypothesi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8000"/>
                </a:solidFill>
                <a:uFill>
                  <a:solidFill>
                    <a:srgbClr val="000000"/>
                  </a:solidFill>
                </a:uFill>
                <a:latin typeface="Calibri"/>
                <a:ea typeface="Calibri"/>
                <a:cs typeface="Calibri"/>
                <a:sym typeface="Calibri"/>
              </a:defRPr>
            </a:lvl1pPr>
          </a:lstStyle>
          <a:p>
            <a:pPr/>
            <a:r>
              <a:t>The Domar Hypothesis</a:t>
            </a:r>
          </a:p>
        </p:txBody>
      </p:sp>
      <p:sp>
        <p:nvSpPr>
          <p:cNvPr id="337"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38" name="You can have a leisured upper class, or abundant land relative to labor, or free labor, but not all three at once:"/>
          <p:cNvSpPr txBox="1"/>
          <p:nvPr>
            <p:ph type="body" sz="quarter" idx="4294967295"/>
          </p:nvPr>
        </p:nvSpPr>
        <p:spPr>
          <a:xfrm>
            <a:off x="277663" y="1270000"/>
            <a:ext cx="8572501" cy="885958"/>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You can have a leisured upper class, or abundant land relative to labor, or free labor, but not all three at once:</a:t>
            </a:r>
          </a:p>
        </p:txBody>
      </p:sp>
      <p:pic>
        <p:nvPicPr>
          <p:cNvPr id="339" name="Image" descr="Image"/>
          <p:cNvPicPr>
            <a:picLocks noChangeAspect="1"/>
          </p:cNvPicPr>
          <p:nvPr/>
        </p:nvPicPr>
        <p:blipFill>
          <a:blip r:embed="rId2">
            <a:extLst/>
          </a:blip>
          <a:stretch>
            <a:fillRect/>
          </a:stretch>
        </p:blipFill>
        <p:spPr>
          <a:xfrm>
            <a:off x="119462" y="2445985"/>
            <a:ext cx="3769611" cy="2451132"/>
          </a:xfrm>
          <a:prstGeom prst="rect">
            <a:avLst/>
          </a:prstGeom>
          <a:ln w="12700">
            <a:miter lim="400000"/>
          </a:ln>
        </p:spPr>
      </p:pic>
      <p:pic>
        <p:nvPicPr>
          <p:cNvPr id="340" name="Image" descr="Image"/>
          <p:cNvPicPr>
            <a:picLocks noChangeAspect="1"/>
          </p:cNvPicPr>
          <p:nvPr/>
        </p:nvPicPr>
        <p:blipFill>
          <a:blip r:embed="rId3">
            <a:extLst/>
          </a:blip>
          <a:stretch>
            <a:fillRect/>
          </a:stretch>
        </p:blipFill>
        <p:spPr>
          <a:xfrm>
            <a:off x="4358282" y="2445985"/>
            <a:ext cx="4072650" cy="2451132"/>
          </a:xfrm>
          <a:prstGeom prst="rect">
            <a:avLst/>
          </a:prstGeom>
          <a:ln w="12700">
            <a:miter lim="400000"/>
          </a:ln>
        </p:spPr>
      </p:pic>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The Later Roman Empire"/>
          <p:cNvSpPr txBox="1"/>
          <p:nvPr>
            <p:ph type="title" idx="4294967295"/>
          </p:nvPr>
        </p:nvSpPr>
        <p:spPr>
          <a:xfrm>
            <a:off x="277663" y="-2"/>
            <a:ext cx="8572501" cy="1270003"/>
          </a:xfrm>
          <a:prstGeom prst="rect">
            <a:avLst/>
          </a:prstGeom>
        </p:spPr>
        <p:txBody>
          <a:bodyPr lIns="45718" tIns="45718" rIns="45718" bIns="45718"/>
          <a:lstStyle>
            <a:lvl1pPr defTabSz="429768">
              <a:defRPr>
                <a:solidFill>
                  <a:srgbClr val="008000"/>
                </a:solidFill>
                <a:uFill>
                  <a:solidFill>
                    <a:srgbClr val="000000"/>
                  </a:solidFill>
                </a:uFill>
                <a:latin typeface="Calibri"/>
                <a:ea typeface="Calibri"/>
                <a:cs typeface="Calibri"/>
                <a:sym typeface="Calibri"/>
              </a:defRPr>
            </a:lvl1pPr>
          </a:lstStyle>
          <a:p>
            <a:pPr/>
            <a:r>
              <a:t>The Later Roman Empire</a:t>
            </a:r>
          </a:p>
        </p:txBody>
      </p:sp>
      <p:sp>
        <p:nvSpPr>
          <p:cNvPr id="343" name="How does it compare to the expanding Roman Republic?…"/>
          <p:cNvSpPr txBox="1"/>
          <p:nvPr>
            <p:ph type="body" idx="4294967295"/>
          </p:nvPr>
        </p:nvSpPr>
        <p:spPr>
          <a:xfrm>
            <a:off x="277663" y="1269999"/>
            <a:ext cx="8572501" cy="5217162"/>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How does it compare to the expanding Roman Republic?</a:t>
            </a:r>
          </a:p>
          <a:p>
            <a:pPr marL="240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Militarism</a:t>
            </a:r>
            <a:r>
              <a:rPr b="0"/>
              <a:t>: in striking contrast to earlier days, a successful general is a threat to the emperor. Eighteen emperors in 35 years between Philip the Arab and Diocletian</a:t>
            </a:r>
          </a:p>
          <a:p>
            <a:pPr marL="240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Mobilization:</a:t>
            </a:r>
            <a:r>
              <a:rPr b="0"/>
              <a:t> In order to extract resources from a smaller population, the people must be disarmed rather than mobilized.</a:t>
            </a:r>
          </a:p>
          <a:p>
            <a:pPr marL="240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Distribution:</a:t>
            </a:r>
            <a:r>
              <a:rPr b="0"/>
              <a:t> The smaller pool of benefits needs to be hoarded for those with connections, not shared.</a:t>
            </a:r>
          </a:p>
          <a:p>
            <a:pPr marL="240631" indent="-240631" defTabSz="457200">
              <a:spcBef>
                <a:spcPts val="1200"/>
              </a:spcBef>
              <a:buSzPct val="100000"/>
              <a:defRPr b="1">
                <a:uFill>
                  <a:solidFill>
                    <a:srgbClr val="000000"/>
                  </a:solidFill>
                </a:uFill>
                <a:latin typeface="Times New Roman"/>
                <a:ea typeface="Times New Roman"/>
                <a:cs typeface="Times New Roman"/>
                <a:sym typeface="Times New Roman"/>
              </a:defRPr>
            </a:pPr>
            <a:r>
              <a:t>Incorporation</a:t>
            </a:r>
            <a:r>
              <a:rPr b="0"/>
              <a:t>: You can join the Goths: you cannot join the Roman upper class unless you know someone…</a:t>
            </a:r>
          </a:p>
        </p:txBody>
      </p:sp>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Dell’s Summary of Acemoglu and Robinson on the Rise and Fall of Rome II"/>
          <p:cNvSpPr txBox="1"/>
          <p:nvPr>
            <p:ph type="title" idx="4294967295"/>
          </p:nvPr>
        </p:nvSpPr>
        <p:spPr>
          <a:xfrm>
            <a:off x="277663" y="-2"/>
            <a:ext cx="8572501" cy="1270003"/>
          </a:xfrm>
          <a:prstGeom prst="rect">
            <a:avLst/>
          </a:prstGeom>
        </p:spPr>
        <p:txBody>
          <a:bodyPr lIns="45718" tIns="45718" rIns="45718" bIns="45718"/>
          <a:lstStyle>
            <a:lvl1pPr defTabSz="260604">
              <a:defRPr sz="3400">
                <a:solidFill>
                  <a:srgbClr val="008000"/>
                </a:solidFill>
                <a:uFill>
                  <a:solidFill>
                    <a:srgbClr val="000000"/>
                  </a:solidFill>
                </a:uFill>
                <a:latin typeface="Calibri"/>
                <a:ea typeface="Calibri"/>
                <a:cs typeface="Calibri"/>
                <a:sym typeface="Calibri"/>
              </a:defRPr>
            </a:lvl1pPr>
          </a:lstStyle>
          <a:p>
            <a:pPr/>
            <a:r>
              <a:t>Dell’s Summary of Acemoglu and Robinson on the Rise and Fall of Rome II</a:t>
            </a:r>
          </a:p>
        </p:txBody>
      </p:sp>
      <p:sp>
        <p:nvSpPr>
          <p:cNvPr id="346"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47" name="For the Roman Empire, the collapse of Roman authority was pronounced, particularly in the West:…"/>
          <p:cNvSpPr txBox="1"/>
          <p:nvPr>
            <p:ph type="body" idx="4294967295"/>
          </p:nvPr>
        </p:nvSpPr>
        <p:spPr>
          <a:xfrm>
            <a:off x="277663" y="1269999"/>
            <a:ext cx="8572501" cy="5217162"/>
          </a:xfrm>
          <a:prstGeom prst="rect">
            <a:avLst/>
          </a:prstGeom>
        </p:spPr>
        <p:txBody>
          <a:bodyPr lIns="45718" tIns="45718" rIns="45718" bIns="45718" anchor="t"/>
          <a:lstStyle/>
          <a:p>
            <a:pPr marL="0" indent="0" defTabSz="406908">
              <a:spcBef>
                <a:spcPts val="1000"/>
              </a:spcBef>
              <a:buSzTx/>
              <a:buFont typeface="Arial"/>
              <a:buNone/>
              <a:defRPr b="1" sz="2100">
                <a:uFill>
                  <a:solidFill>
                    <a:srgbClr val="000000"/>
                  </a:solidFill>
                </a:uFill>
                <a:latin typeface="+mj-lt"/>
                <a:ea typeface="+mj-ea"/>
                <a:cs typeface="+mj-cs"/>
                <a:sym typeface="Helvetica"/>
              </a:defRPr>
            </a:pPr>
            <a:r>
              <a:t>For the Roman Empire, the collapse of Roman authority was pronounced, particularly in the West:</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By 450AD all the trappings of Roman economic prosperity were gone.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Money vanished from circulation.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Urban areas were abandoned and buildings stripped of stone.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The roads were overgrown with weeds.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The only type of pottery which was fabricated was crude and hand made, not manufactured.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People forgot how to use mortar and they also forgot how to read and write.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Roofs were made of branches, not tiles. </a:t>
            </a:r>
          </a:p>
          <a:p>
            <a:pPr marL="214162" indent="-214162" defTabSz="406908">
              <a:spcBef>
                <a:spcPts val="1000"/>
              </a:spcBef>
              <a:buSzPct val="100000"/>
              <a:defRPr sz="2100">
                <a:uFill>
                  <a:solidFill>
                    <a:srgbClr val="000000"/>
                  </a:solidFill>
                </a:uFill>
                <a:latin typeface="Times New Roman"/>
                <a:ea typeface="Times New Roman"/>
                <a:cs typeface="Times New Roman"/>
                <a:sym typeface="Times New Roman"/>
              </a:defRPr>
            </a:pPr>
            <a:r>
              <a:t>The Eastern Roman Empire lived on, but it contracted significantly with the rise of Islam in the 7th Century.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 name="About the Cours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The World We Have: All That Is Solid Melts into Air</a:t>
            </a:r>
          </a:p>
        </p:txBody>
      </p:sp>
      <p:sp>
        <p:nvSpPr>
          <p:cNvPr id="73"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Since 1870: The Long 20th Century:</a:t>
            </a:r>
            <a:endParaRPr>
              <a:latin typeface="Times New Roman"/>
              <a:ea typeface="Times New Roman"/>
              <a:cs typeface="Times New Roman"/>
              <a:sym typeface="Times New Roman"/>
            </a:endParaRP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In all likelihood to be seen in the future as </a:t>
            </a:r>
            <a:r>
              <a:rPr i="1"/>
              <a:t>the</a:t>
            </a:r>
            <a:r>
              <a:t> watershed in human experience:</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History was economic…</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Explosion of wealth…</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Cornucopia of technology…</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Demographic transition…</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Feminist revolution…</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Empowered tyrannies…</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Wealth gulfs…</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Inclusion and hierarchy attenuation…</a:t>
            </a:r>
          </a:p>
          <a:p>
            <a:pPr lvl="1" marL="503521"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Mismanagement and insecurity…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Humanity is unlikely to see as transformative—for good and ill, but mostly for good—century again…</a:t>
            </a:r>
          </a:p>
        </p:txBody>
      </p:sp>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9" name="Review: Republic to Empire"/>
          <p:cNvSpPr txBox="1"/>
          <p:nvPr>
            <p:ph type="title" idx="4294967295"/>
          </p:nvPr>
        </p:nvSpPr>
        <p:spPr>
          <a:xfrm>
            <a:off x="277663" y="-2"/>
            <a:ext cx="8572501" cy="1270003"/>
          </a:xfrm>
          <a:prstGeom prst="rect">
            <a:avLst/>
          </a:prstGeom>
        </p:spPr>
        <p:txBody>
          <a:bodyPr lIns="45718" tIns="45718" rIns="45718" bIns="45718"/>
          <a:lstStyle>
            <a:lvl1pPr defTabSz="384047">
              <a:defRPr sz="5000">
                <a:solidFill>
                  <a:srgbClr val="008000"/>
                </a:solidFill>
                <a:uFill>
                  <a:solidFill>
                    <a:srgbClr val="000000"/>
                  </a:solidFill>
                </a:uFill>
                <a:latin typeface="Calibri"/>
                <a:ea typeface="Calibri"/>
                <a:cs typeface="Calibri"/>
                <a:sym typeface="Calibri"/>
              </a:defRPr>
            </a:lvl1pPr>
          </a:lstStyle>
          <a:p>
            <a:pPr/>
            <a:r>
              <a:t>Review: Republic to Empire</a:t>
            </a:r>
          </a:p>
        </p:txBody>
      </p:sp>
      <p:sp>
        <p:nvSpPr>
          <p:cNvPr id="350"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51" name="Political transition:…"/>
          <p:cNvSpPr txBox="1"/>
          <p:nvPr>
            <p:ph type="body" idx="4294967295"/>
          </p:nvPr>
        </p:nvSpPr>
        <p:spPr>
          <a:xfrm>
            <a:off x="277663" y="1269999"/>
            <a:ext cx="8572501" cy="5217162"/>
          </a:xfrm>
          <a:prstGeom prst="rect">
            <a:avLst/>
          </a:prstGeom>
        </p:spPr>
        <p:txBody>
          <a:bodyPr lIns="45718" tIns="45718" rIns="45718" bIns="45718" anchor="t"/>
          <a:lstStyle/>
          <a:p>
            <a:pPr marL="0" indent="0" defTabSz="306324">
              <a:spcBef>
                <a:spcPts val="800"/>
              </a:spcBef>
              <a:buSzTx/>
              <a:buFont typeface="Arial"/>
              <a:buNone/>
              <a:defRPr b="1" sz="1600">
                <a:uFill>
                  <a:solidFill>
                    <a:srgbClr val="000000"/>
                  </a:solidFill>
                </a:uFill>
                <a:latin typeface="+mj-lt"/>
                <a:ea typeface="+mj-ea"/>
                <a:cs typeface="+mj-cs"/>
                <a:sym typeface="Helvetica"/>
              </a:defRPr>
            </a:pPr>
            <a:r>
              <a:t>Political transition:</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The expansion of Rome’s conquests created inequality and increasing political instability. </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There were calls for the redistribution of land and power. </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For example, Plebeian Tribune Tiberius Gracchus started to develop very ‘populist’ political platforms which threatened the senatorial elites. </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The culmination of this was civil war, the dictatorship of Julius Caesar, and finally the creation of the Empire under Augustus.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First the </a:t>
            </a:r>
            <a:r>
              <a:rPr i="1"/>
              <a:t>principate</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Then the </a:t>
            </a:r>
            <a:r>
              <a:rPr i="1"/>
              <a:t>dominate</a:t>
            </a:r>
            <a:endParaRPr i="1"/>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Augustus reformed the army, removing it as a bastion of plebeian power. </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His successor Tiberius stripped the assemblies of powers and gave them to the senate—and then neutered the senate</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A semi-hereditary monarchy replaced the Republic:</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“May good success attend the Roman senate and people and myself. I hereby adopt as my son Marcus Ulpius Nerva Traianus…”</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This was a move towards more “extractive” political institutions and though it stabilized things for awhile, there was an eventual movement towards even more extractive economic institutions </a:t>
            </a:r>
          </a:p>
        </p:txBody>
      </p:sp>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3" name="Always Scribble, Scribble, Scribble! Eh! Mr. Gibbon?"/>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Always Scribble, Scribble, Scribble! Eh! Mr. Gibbon?</a:t>
            </a:r>
          </a:p>
        </p:txBody>
      </p:sp>
      <p:sp>
        <p:nvSpPr>
          <p:cNvPr id="354" name="Beste, Memorials:…"/>
          <p:cNvSpPr txBox="1"/>
          <p:nvPr>
            <p:ph type="body" idx="4294967295"/>
          </p:nvPr>
        </p:nvSpPr>
        <p:spPr>
          <a:xfrm>
            <a:off x="277663" y="1269999"/>
            <a:ext cx="8572501" cy="5217162"/>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Beste, </a:t>
            </a:r>
            <a:r>
              <a:rPr i="1"/>
              <a:t>Memorials: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Duke of Gloucester, brother of King George III, permitted Mr. Gibbon to present to him the first volume of </a:t>
            </a:r>
            <a:r>
              <a:rPr i="1"/>
              <a:t>The History of the Decline and Fall of the Roman Empire</a:t>
            </a:r>
            <a:r>
              <a:t>. When the second volume of that work appeared, it was quite in order that it should be presented to His Royal Highness in like manner. The prince received the author with much good nature and affability, saying to him, as he laid the quarto on the table,</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“Another damned thick, square book! Always, scribble, scribble, scribble! Eh! Mr. Gibbon?”</a:t>
            </a:r>
          </a:p>
        </p:txBody>
      </p:sp>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Always Scribble, Scribble, Scribble! Eh! Mr. Gibbon?"/>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Always Scribble, Scribble, Scribble! Eh! Mr. Gibbon?</a:t>
            </a:r>
          </a:p>
        </p:txBody>
      </p:sp>
      <p:sp>
        <p:nvSpPr>
          <p:cNvPr id="357" name="Five Good Emperors: Nerva-Trajan-Hadrian-Antonius Pius-Marcus Aurelius:…"/>
          <p:cNvSpPr txBox="1"/>
          <p:nvPr>
            <p:ph type="body" idx="4294967295"/>
          </p:nvPr>
        </p:nvSpPr>
        <p:spPr>
          <a:xfrm>
            <a:off x="277663" y="1269999"/>
            <a:ext cx="8572501" cy="5217162"/>
          </a:xfrm>
          <a:prstGeom prst="rect">
            <a:avLst/>
          </a:prstGeom>
        </p:spPr>
        <p:txBody>
          <a:bodyPr lIns="45718" tIns="45718" rIns="45718" bIns="45718" anchor="t"/>
          <a:lstStyle/>
          <a:p>
            <a:pPr marL="0" indent="0" defTabSz="306324">
              <a:spcBef>
                <a:spcPts val="800"/>
              </a:spcBef>
              <a:buSzTx/>
              <a:buFont typeface="Arial"/>
              <a:buNone/>
              <a:defRPr b="1" sz="1600">
                <a:uFill>
                  <a:solidFill>
                    <a:srgbClr val="000000"/>
                  </a:solidFill>
                </a:uFill>
                <a:latin typeface="+mj-lt"/>
                <a:ea typeface="+mj-ea"/>
                <a:cs typeface="+mj-cs"/>
                <a:sym typeface="Helvetica"/>
              </a:defRPr>
            </a:pPr>
            <a:r>
              <a:t>Five Good Emperors: Nerva-Trajan-Hadrian-Antonius Pius-Marcus Aurelius:</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If a man were called to fix the period in the history of the world, during which the condition of the human race was most happy and prosperous, he would, without hesitation, name that which elapsed from the death of Domitian to the accession of Commodus.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 vast extent of the Roman empire was governed by absolute power, under the guidance of virtue and wisdom.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 armies were restrained by the firm but gentle hand of four successive emperors, whose characters and authority commanded involuntary respect.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 forms of the civil administration were carefully preserved by Nerva, Trajan, Hadrian, and the Antonines, who delighted in the image of liberty, and were pleased with considering themselves as the accountable ministers of the laws.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Such princes deserved the honor of restoring the republic, had the Romans of their days been capable of enjoying a rational freedom.</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The labors of these monarchs were overpaid by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the immense reward that inseparably waited on their success;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by the honest pride of virtue, and </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by the exquisite delight of beholding the general happiness of which they were the authors.</a:t>
            </a:r>
          </a:p>
        </p:txBody>
      </p:sp>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9" name="Aelius Aristides"/>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Aelius Aristides</a:t>
            </a:r>
          </a:p>
        </p:txBody>
      </p:sp>
      <p:sp>
        <p:nvSpPr>
          <p:cNvPr id="360" name="The Roman Oration:…"/>
          <p:cNvSpPr txBox="1"/>
          <p:nvPr>
            <p:ph type="body" idx="4294967295"/>
          </p:nvPr>
        </p:nvSpPr>
        <p:spPr>
          <a:xfrm>
            <a:off x="277663" y="1269999"/>
            <a:ext cx="8572501" cy="5217162"/>
          </a:xfrm>
          <a:prstGeom prst="rect">
            <a:avLst/>
          </a:prstGeom>
        </p:spPr>
        <p:txBody>
          <a:bodyPr lIns="45718" tIns="45718" rIns="45718" bIns="45718" anchor="t"/>
          <a:lstStyle/>
          <a:p>
            <a:pPr marL="0" indent="0" defTabSz="288036">
              <a:spcBef>
                <a:spcPts val="700"/>
              </a:spcBef>
              <a:buSzTx/>
              <a:buFont typeface="Arial"/>
              <a:buNone/>
              <a:defRPr b="1" sz="1500">
                <a:uFill>
                  <a:solidFill>
                    <a:srgbClr val="000000"/>
                  </a:solidFill>
                </a:uFill>
                <a:latin typeface="+mj-lt"/>
                <a:ea typeface="+mj-ea"/>
                <a:cs typeface="+mj-cs"/>
                <a:sym typeface="Helvetica"/>
              </a:defRPr>
            </a:pPr>
            <a:r>
              <a:t>The Roman Oration:</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Whatever the seasons make grow and whatever countries and rivers and lakes and arts of Hellenes and non-Hellenes produce are brought from every land and sea, so that if one would look at all these things, he must needs behold them either by visiting the entire civilized world or by coming to this city. For whatever is grown and made among each people cannot fail to be here at all times and in abundance. And here the the merchant vessels come carrying these many products from all region in every season and even at every equinox, so that the city appears a kind of common emporium of the world.</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Cargoes from India and, if you will, even from Arabia the Blest one can see in such numbers as to surmise that in those lands the trees will have been stripped bare and that the inhabitants of these lands, if they need anything, must come here and beg for a share of their own. Again one can see Babylonian garments and ornaments from the barbarian country beyond arriving in greater quantity and with more ease than if shippers from Naxos or from Cythnos, bearing something from those islands, had but to enter the port of Athens. Your farms are Egypt, Sicily and the civilized part of Africa.</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Arrivals and departures by sea never cease, so that the wonder is not that the harbor has insufficient space for merchant vessels, but that even the sea has enough, if it really does.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And just as Hesiod said about the ends of the Ocean, that there is a common channel where all waters have one source and destination, so there is a common channel to Rome and all meet here, trade, shipping, agriculture, metallurgy, all the arts and crafts that are or ever have been, all the things that are engendered or or grow from the earth. And whatever one does not see here neither did nor does exist. And so it is not easy to which is greater, the superiority of this city in respect to the cities that now are or the superiority of this city respect to the empires that ever were…</a:t>
            </a:r>
          </a:p>
        </p:txBody>
      </p:sp>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2" name="Review: The Rise of Rome"/>
          <p:cNvSpPr txBox="1"/>
          <p:nvPr>
            <p:ph type="title" idx="4294967295"/>
          </p:nvPr>
        </p:nvSpPr>
        <p:spPr>
          <a:xfrm>
            <a:off x="277663" y="-2"/>
            <a:ext cx="8572501" cy="1270003"/>
          </a:xfrm>
          <a:prstGeom prst="rect">
            <a:avLst/>
          </a:prstGeom>
        </p:spPr>
        <p:txBody>
          <a:bodyPr lIns="45718" tIns="45718" rIns="45718" bIns="45718"/>
          <a:lstStyle>
            <a:lvl1pPr defTabSz="406908">
              <a:defRPr sz="5300">
                <a:solidFill>
                  <a:srgbClr val="008000"/>
                </a:solidFill>
                <a:uFill>
                  <a:solidFill>
                    <a:srgbClr val="000000"/>
                  </a:solidFill>
                </a:uFill>
                <a:latin typeface="Calibri"/>
                <a:ea typeface="Calibri"/>
                <a:cs typeface="Calibri"/>
                <a:sym typeface="Calibri"/>
              </a:defRPr>
            </a:lvl1pPr>
          </a:lstStyle>
          <a:p>
            <a:pPr/>
            <a:r>
              <a:t>Review: The Rise of Rome</a:t>
            </a:r>
          </a:p>
        </p:txBody>
      </p:sp>
      <p:sp>
        <p:nvSpPr>
          <p:cNvPr id="363"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64" name="Roman Institutions are key to the rise of Rome:…"/>
          <p:cNvSpPr txBox="1"/>
          <p:nvPr>
            <p:ph type="body" sz="half" idx="4294967295"/>
          </p:nvPr>
        </p:nvSpPr>
        <p:spPr>
          <a:xfrm>
            <a:off x="277662" y="1269999"/>
            <a:ext cx="4020275" cy="5217162"/>
          </a:xfrm>
          <a:prstGeom prst="rect">
            <a:avLst/>
          </a:prstGeom>
        </p:spPr>
        <p:txBody>
          <a:bodyPr lIns="45718" tIns="45718" rIns="45718" bIns="45718" anchor="t"/>
          <a:lstStyle/>
          <a:p>
            <a:pPr marL="0" indent="0" defTabSz="256031">
              <a:spcBef>
                <a:spcPts val="600"/>
              </a:spcBef>
              <a:buSzTx/>
              <a:buFont typeface="Arial"/>
              <a:buNone/>
              <a:defRPr b="1" sz="1300">
                <a:uFill>
                  <a:solidFill>
                    <a:srgbClr val="000000"/>
                  </a:solidFill>
                </a:uFill>
                <a:latin typeface="+mj-lt"/>
                <a:ea typeface="+mj-ea"/>
                <a:cs typeface="+mj-cs"/>
                <a:sym typeface="Helvetica"/>
              </a:defRPr>
            </a:pPr>
            <a:r>
              <a:t>Roman Institutions are key to the rise of Rome:</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In 510BC, the citizens of Rome overthrew their king, Lucius Tarquinius Superbus, and created a republic.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The state was run by elected officials:</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Two consuls who had the job for one year</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Other magistrates: praetors, aediles, proconsuls </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Tribunes. </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Offices were elected, annual, and held by multiple people at the same time</a:t>
            </a:r>
          </a:p>
          <a:p>
            <a:pPr lvl="2" marL="561472"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This greatly reduced the ability of any one person to consolidate or exploit his power.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The institutions of the Republic contained a system of checks and balances which distributed power fairly widely.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Even if elite patrician families had far more power, it was possible for non-elites, so called plebeians, to get to the top, and they constrained the power of the elites. </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Then some plebeian families become equally elite…</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The </a:t>
            </a:r>
            <a:r>
              <a:rPr i="1"/>
              <a:t>nobiles</a:t>
            </a:r>
          </a:p>
        </p:txBody>
      </p:sp>
      <p:sp>
        <p:nvSpPr>
          <p:cNvPr id="365" name="Roman assemblies:…"/>
          <p:cNvSpPr txBox="1"/>
          <p:nvPr/>
        </p:nvSpPr>
        <p:spPr>
          <a:xfrm>
            <a:off x="4829890" y="1270000"/>
            <a:ext cx="4020275" cy="52171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88036">
              <a:spcBef>
                <a:spcPts val="700"/>
              </a:spcBef>
              <a:defRPr b="1" sz="1500">
                <a:latin typeface="+mj-lt"/>
                <a:ea typeface="+mj-ea"/>
                <a:cs typeface="+mj-cs"/>
                <a:sym typeface="Helvetica"/>
              </a:defRPr>
            </a:pPr>
            <a:r>
              <a:t>Roman assemblies:</a:t>
            </a:r>
          </a:p>
          <a:p>
            <a:pPr marL="151596" indent="-151596" defTabSz="288036">
              <a:spcBef>
                <a:spcPts val="700"/>
              </a:spcBef>
              <a:buSzPct val="100000"/>
              <a:buChar char="•"/>
              <a:defRPr sz="1500">
                <a:latin typeface="Times New Roman"/>
                <a:ea typeface="Times New Roman"/>
                <a:cs typeface="Times New Roman"/>
                <a:sym typeface="Times New Roman"/>
              </a:defRPr>
            </a:pPr>
            <a:r>
              <a:t>Centuriate: 193 centuries on the basis of military organization, weighted toward the rich. Elects the magistrates, declares war and peace</a:t>
            </a:r>
          </a:p>
          <a:p>
            <a:pPr marL="151596" indent="-151596" defTabSz="288036">
              <a:spcBef>
                <a:spcPts val="700"/>
              </a:spcBef>
              <a:buSzPct val="100000"/>
              <a:buChar char="•"/>
              <a:defRPr sz="1500">
                <a:latin typeface="Times New Roman"/>
                <a:ea typeface="Times New Roman"/>
                <a:cs typeface="Times New Roman"/>
                <a:sym typeface="Times New Roman"/>
              </a:defRPr>
            </a:pPr>
            <a:r>
              <a:t>Tribal: After 241 BC, 35 tribes on the basis of geographical location </a:t>
            </a:r>
          </a:p>
          <a:p>
            <a:pPr marL="151596" indent="-151596" defTabSz="288036">
              <a:spcBef>
                <a:spcPts val="700"/>
              </a:spcBef>
              <a:buSzPct val="100000"/>
              <a:buChar char="•"/>
              <a:defRPr sz="1500">
                <a:latin typeface="Times New Roman"/>
                <a:ea typeface="Times New Roman"/>
                <a:cs typeface="Times New Roman"/>
                <a:sym typeface="Times New Roman"/>
              </a:defRPr>
            </a:pPr>
            <a:r>
              <a:t>Plebeian: Non-patricians, run by Tribunes</a:t>
            </a:r>
          </a:p>
          <a:p>
            <a:pPr marL="151596" indent="-151596" defTabSz="288036">
              <a:spcBef>
                <a:spcPts val="700"/>
              </a:spcBef>
              <a:buSzPct val="100000"/>
              <a:buChar char="•"/>
              <a:defRPr sz="1500">
                <a:latin typeface="Times New Roman"/>
                <a:ea typeface="Times New Roman"/>
                <a:cs typeface="Times New Roman"/>
                <a:sym typeface="Times New Roman"/>
              </a:defRPr>
            </a:pPr>
            <a:r>
              <a:t>Senate</a:t>
            </a:r>
          </a:p>
          <a:p>
            <a:pPr defTabSz="288036">
              <a:spcBef>
                <a:spcPts val="700"/>
              </a:spcBef>
              <a:defRPr sz="1500">
                <a:latin typeface="Times New Roman"/>
                <a:ea typeface="Times New Roman"/>
                <a:cs typeface="Times New Roman"/>
                <a:sym typeface="Times New Roman"/>
              </a:defRPr>
            </a:pPr>
          </a:p>
          <a:p>
            <a:pPr defTabSz="288036">
              <a:spcBef>
                <a:spcPts val="700"/>
              </a:spcBef>
              <a:defRPr b="1" sz="1500">
                <a:latin typeface="+mj-lt"/>
                <a:ea typeface="+mj-ea"/>
                <a:cs typeface="+mj-cs"/>
                <a:sym typeface="Helvetica"/>
              </a:defRPr>
            </a:pPr>
            <a:r>
              <a:t>Roman institutions:</a:t>
            </a:r>
          </a:p>
          <a:p>
            <a:pPr marL="151596" indent="-151596" defTabSz="288036">
              <a:spcBef>
                <a:spcPts val="700"/>
              </a:spcBef>
              <a:buSzPct val="100000"/>
              <a:buChar char="•"/>
              <a:defRPr sz="1500">
                <a:latin typeface="Times New Roman"/>
                <a:ea typeface="Times New Roman"/>
                <a:cs typeface="Times New Roman"/>
                <a:sym typeface="Times New Roman"/>
              </a:defRPr>
            </a:pPr>
            <a:r>
              <a:t>Legions</a:t>
            </a:r>
          </a:p>
          <a:p>
            <a:pPr lvl="1" marL="391626" indent="-151596" defTabSz="288036">
              <a:spcBef>
                <a:spcPts val="700"/>
              </a:spcBef>
              <a:buSzPct val="100000"/>
              <a:buChar char="•"/>
              <a:defRPr sz="1500">
                <a:latin typeface="Times New Roman"/>
                <a:ea typeface="Times New Roman"/>
                <a:cs typeface="Times New Roman"/>
                <a:sym typeface="Times New Roman"/>
              </a:defRPr>
            </a:pPr>
            <a:r>
              <a:t>Phalanx</a:t>
            </a:r>
          </a:p>
          <a:p>
            <a:pPr lvl="1" marL="391626" indent="-151596" defTabSz="288036">
              <a:spcBef>
                <a:spcPts val="700"/>
              </a:spcBef>
              <a:buSzPct val="100000"/>
              <a:buChar char="•"/>
              <a:defRPr sz="1500">
                <a:latin typeface="Times New Roman"/>
                <a:ea typeface="Times New Roman"/>
                <a:cs typeface="Times New Roman"/>
                <a:sym typeface="Times New Roman"/>
              </a:defRPr>
            </a:pPr>
            <a:r>
              <a:t>Manipular</a:t>
            </a:r>
          </a:p>
          <a:p>
            <a:pPr lvl="1" marL="391626" indent="-151596" defTabSz="288036">
              <a:spcBef>
                <a:spcPts val="700"/>
              </a:spcBef>
              <a:buSzPct val="100000"/>
              <a:buChar char="•"/>
              <a:defRPr sz="1500">
                <a:latin typeface="Times New Roman"/>
                <a:ea typeface="Times New Roman"/>
                <a:cs typeface="Times New Roman"/>
                <a:sym typeface="Times New Roman"/>
              </a:defRPr>
            </a:pPr>
            <a:r>
              <a:t>Marian</a:t>
            </a:r>
          </a:p>
          <a:p>
            <a:pPr marL="151596" indent="-151596" defTabSz="288036">
              <a:spcBef>
                <a:spcPts val="700"/>
              </a:spcBef>
              <a:buSzPct val="100000"/>
              <a:buChar char="•"/>
              <a:defRPr sz="1500">
                <a:latin typeface="Times New Roman"/>
                <a:ea typeface="Times New Roman"/>
                <a:cs typeface="Times New Roman"/>
                <a:sym typeface="Times New Roman"/>
              </a:defRPr>
            </a:pPr>
            <a:r>
              <a:t>Imperium</a:t>
            </a:r>
          </a:p>
          <a:p>
            <a:pPr marL="151596" indent="-151596" defTabSz="288036">
              <a:spcBef>
                <a:spcPts val="700"/>
              </a:spcBef>
              <a:buSzPct val="100000"/>
              <a:buChar char="•"/>
              <a:defRPr sz="1500">
                <a:latin typeface="Times New Roman"/>
                <a:ea typeface="Times New Roman"/>
                <a:cs typeface="Times New Roman"/>
                <a:sym typeface="Times New Roman"/>
              </a:defRPr>
            </a:pPr>
            <a:r>
              <a:t>Provinciae</a:t>
            </a:r>
          </a:p>
          <a:p>
            <a:pPr marL="151596" indent="-151596" defTabSz="288036">
              <a:spcBef>
                <a:spcPts val="700"/>
              </a:spcBef>
              <a:buSzPct val="100000"/>
              <a:buChar char="•"/>
              <a:defRPr sz="1500">
                <a:latin typeface="Times New Roman"/>
                <a:ea typeface="Times New Roman"/>
                <a:cs typeface="Times New Roman"/>
                <a:sym typeface="Times New Roman"/>
              </a:defRPr>
            </a:pPr>
            <a:r>
              <a:t>Proconsuls and propraetors</a:t>
            </a:r>
          </a:p>
        </p:txBody>
      </p:sp>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7" name="The Rise of Rome II"/>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8000"/>
                </a:solidFill>
                <a:uFill>
                  <a:solidFill>
                    <a:srgbClr val="000000"/>
                  </a:solidFill>
                </a:uFill>
                <a:latin typeface="Calibri"/>
                <a:ea typeface="Calibri"/>
                <a:cs typeface="Calibri"/>
                <a:sym typeface="Calibri"/>
              </a:defRPr>
            </a:lvl1pPr>
          </a:lstStyle>
          <a:p>
            <a:pPr/>
            <a:r>
              <a:t>The Rise of Rome II</a:t>
            </a:r>
          </a:p>
        </p:txBody>
      </p:sp>
      <p:sp>
        <p:nvSpPr>
          <p:cNvPr id="368"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69" name="Roman Institutions are key to the rise of Rome:…"/>
          <p:cNvSpPr txBox="1"/>
          <p:nvPr>
            <p:ph type="body" sz="half" idx="4294967295"/>
          </p:nvPr>
        </p:nvSpPr>
        <p:spPr>
          <a:xfrm>
            <a:off x="277662" y="1269999"/>
            <a:ext cx="4020275" cy="5217162"/>
          </a:xfrm>
          <a:prstGeom prst="rect">
            <a:avLst/>
          </a:prstGeom>
        </p:spPr>
        <p:txBody>
          <a:bodyPr lIns="45718" tIns="45718" rIns="45718" bIns="45718" anchor="t"/>
          <a:lstStyle/>
          <a:p>
            <a:pPr marL="0" indent="0" defTabSz="393191">
              <a:spcBef>
                <a:spcPts val="1000"/>
              </a:spcBef>
              <a:buSzTx/>
              <a:buFont typeface="Arial"/>
              <a:buNone/>
              <a:defRPr b="1" sz="2000">
                <a:uFill>
                  <a:solidFill>
                    <a:srgbClr val="000000"/>
                  </a:solidFill>
                </a:uFill>
                <a:latin typeface="+mj-lt"/>
                <a:ea typeface="+mj-ea"/>
                <a:cs typeface="+mj-cs"/>
                <a:sym typeface="Helvetica"/>
              </a:defRPr>
            </a:pPr>
            <a:r>
              <a:t>Roman Institutions are key to the rise of Rome:</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Four key factors:</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Militarism (on the part of elites competing for authority)</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Mobilization (of the citizen mass)</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Widely shared benefits (of conquest)</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Incorporation (of conquered communities)</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Mammoth military and political expansion after -340, and substantial economic, expansion</a:t>
            </a:r>
          </a:p>
        </p:txBody>
      </p:sp>
      <p:pic>
        <p:nvPicPr>
          <p:cNvPr id="370" name="Image" descr="Image"/>
          <p:cNvPicPr>
            <a:picLocks noChangeAspect="1"/>
          </p:cNvPicPr>
          <p:nvPr/>
        </p:nvPicPr>
        <p:blipFill>
          <a:blip r:embed="rId2">
            <a:extLst/>
          </a:blip>
          <a:stretch>
            <a:fillRect/>
          </a:stretch>
        </p:blipFill>
        <p:spPr>
          <a:xfrm>
            <a:off x="4712815" y="1270000"/>
            <a:ext cx="4137349" cy="2654382"/>
          </a:xfrm>
          <a:prstGeom prst="rect">
            <a:avLst/>
          </a:prstGeom>
          <a:ln w="12700">
            <a:miter lim="400000"/>
          </a:ln>
        </p:spPr>
      </p:pic>
      <p:pic>
        <p:nvPicPr>
          <p:cNvPr id="371" name="Image" descr="Image"/>
          <p:cNvPicPr>
            <a:picLocks noChangeAspect="1"/>
          </p:cNvPicPr>
          <p:nvPr/>
        </p:nvPicPr>
        <p:blipFill>
          <a:blip r:embed="rId3">
            <a:extLst/>
          </a:blip>
          <a:stretch>
            <a:fillRect/>
          </a:stretch>
        </p:blipFill>
        <p:spPr>
          <a:xfrm>
            <a:off x="4710958" y="4165310"/>
            <a:ext cx="4137349" cy="2413454"/>
          </a:xfrm>
          <a:prstGeom prst="rect">
            <a:avLst/>
          </a:prstGeom>
          <a:ln w="12700">
            <a:miter lim="400000"/>
          </a:ln>
        </p:spPr>
      </p:pic>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 name="Measuring Roman Efflorescence"/>
          <p:cNvSpPr txBox="1"/>
          <p:nvPr>
            <p:ph type="title" idx="4294967295"/>
          </p:nvPr>
        </p:nvSpPr>
        <p:spPr>
          <a:xfrm>
            <a:off x="277663" y="-2"/>
            <a:ext cx="8572501" cy="1270003"/>
          </a:xfrm>
          <a:prstGeom prst="rect">
            <a:avLst/>
          </a:prstGeom>
        </p:spPr>
        <p:txBody>
          <a:bodyPr lIns="45718" tIns="45718" rIns="45718" bIns="45718"/>
          <a:lstStyle>
            <a:lvl1pPr defTabSz="324611">
              <a:defRPr sz="4200">
                <a:solidFill>
                  <a:srgbClr val="008000"/>
                </a:solidFill>
                <a:uFill>
                  <a:solidFill>
                    <a:srgbClr val="000000"/>
                  </a:solidFill>
                </a:uFill>
                <a:latin typeface="Calibri"/>
                <a:ea typeface="Calibri"/>
                <a:cs typeface="Calibri"/>
                <a:sym typeface="Calibri"/>
              </a:defRPr>
            </a:lvl1pPr>
          </a:lstStyle>
          <a:p>
            <a:pPr/>
            <a:r>
              <a:t>Measuring Roman Efflorescence</a:t>
            </a:r>
          </a:p>
        </p:txBody>
      </p:sp>
      <p:sp>
        <p:nvSpPr>
          <p:cNvPr id="374"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75" name="There are many interesting ways to track economic expansion:…"/>
          <p:cNvSpPr txBox="1"/>
          <p:nvPr>
            <p:ph type="body" sz="half" idx="4294967295"/>
          </p:nvPr>
        </p:nvSpPr>
        <p:spPr>
          <a:xfrm>
            <a:off x="277663" y="1269999"/>
            <a:ext cx="2501365" cy="5217162"/>
          </a:xfrm>
          <a:prstGeom prst="rect">
            <a:avLst/>
          </a:prstGeom>
        </p:spPr>
        <p:txBody>
          <a:bodyPr lIns="45718" tIns="45718" rIns="45718" bIns="45718" anchor="t"/>
          <a:lstStyle/>
          <a:p>
            <a:pPr marL="0" indent="0" defTabSz="228600">
              <a:spcBef>
                <a:spcPts val="600"/>
              </a:spcBef>
              <a:buSzTx/>
              <a:buFont typeface="Arial"/>
              <a:buNone/>
              <a:defRPr b="1" sz="1200">
                <a:uFill>
                  <a:solidFill>
                    <a:srgbClr val="000000"/>
                  </a:solidFill>
                </a:uFill>
                <a:latin typeface="+mj-lt"/>
                <a:ea typeface="+mj-ea"/>
                <a:cs typeface="+mj-cs"/>
                <a:sym typeface="Helvetica"/>
              </a:defRPr>
            </a:pPr>
            <a:r>
              <a:t>There are many interesting ways to track economic expansion:</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Shipwrecks indicate trade, but they also track the movement of goods by fiat. For example, the citizens of Rome were kept happy by the free distribution of bread after 58BC. This was later extended to olive oil and even wine. This had to be shipped (mostly from Egypt and North Africa). </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The Romans also moved around taxes levied in the provinces and supplied their troops. Some argue that 2/3 of all the ‘trade’ was actually the state moving stuff around. </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For Roman citizens, economic institutions were quite good. However, the Italian economy was based on slavery (about 35% of the population of Italy were slaves at the time of the Emperor Augustus). There was little technological change. </a:t>
            </a:r>
          </a:p>
        </p:txBody>
      </p:sp>
      <p:pic>
        <p:nvPicPr>
          <p:cNvPr id="376" name="Image" descr="Image"/>
          <p:cNvPicPr>
            <a:picLocks noChangeAspect="1"/>
          </p:cNvPicPr>
          <p:nvPr/>
        </p:nvPicPr>
        <p:blipFill>
          <a:blip r:embed="rId2">
            <a:extLst/>
          </a:blip>
          <a:stretch>
            <a:fillRect/>
          </a:stretch>
        </p:blipFill>
        <p:spPr>
          <a:xfrm>
            <a:off x="5789752" y="3590800"/>
            <a:ext cx="3354248" cy="2009102"/>
          </a:xfrm>
          <a:prstGeom prst="rect">
            <a:avLst/>
          </a:prstGeom>
          <a:ln w="12700">
            <a:miter lim="400000"/>
          </a:ln>
        </p:spPr>
      </p:pic>
      <p:pic>
        <p:nvPicPr>
          <p:cNvPr id="377" name="Image" descr="Image"/>
          <p:cNvPicPr>
            <a:picLocks noChangeAspect="1"/>
          </p:cNvPicPr>
          <p:nvPr/>
        </p:nvPicPr>
        <p:blipFill>
          <a:blip r:embed="rId3">
            <a:extLst/>
          </a:blip>
          <a:stretch>
            <a:fillRect/>
          </a:stretch>
        </p:blipFill>
        <p:spPr>
          <a:xfrm>
            <a:off x="2779028" y="5784708"/>
            <a:ext cx="6071137" cy="504904"/>
          </a:xfrm>
          <a:prstGeom prst="rect">
            <a:avLst/>
          </a:prstGeom>
          <a:ln w="12700">
            <a:miter lim="400000"/>
          </a:ln>
        </p:spPr>
      </p:pic>
      <p:pic>
        <p:nvPicPr>
          <p:cNvPr id="378" name="Image" descr="Image"/>
          <p:cNvPicPr>
            <a:picLocks noChangeAspect="1"/>
          </p:cNvPicPr>
          <p:nvPr/>
        </p:nvPicPr>
        <p:blipFill>
          <a:blip r:embed="rId4">
            <a:extLst/>
          </a:blip>
          <a:stretch>
            <a:fillRect/>
          </a:stretch>
        </p:blipFill>
        <p:spPr>
          <a:xfrm>
            <a:off x="5927368" y="1270000"/>
            <a:ext cx="2922796" cy="1816873"/>
          </a:xfrm>
          <a:prstGeom prst="rect">
            <a:avLst/>
          </a:prstGeom>
          <a:ln w="12700">
            <a:miter lim="400000"/>
          </a:ln>
        </p:spPr>
      </p:pic>
      <p:pic>
        <p:nvPicPr>
          <p:cNvPr id="379" name="Image" descr="Image"/>
          <p:cNvPicPr>
            <a:picLocks noChangeAspect="1"/>
          </p:cNvPicPr>
          <p:nvPr/>
        </p:nvPicPr>
        <p:blipFill>
          <a:blip r:embed="rId5">
            <a:extLst/>
          </a:blip>
          <a:stretch>
            <a:fillRect/>
          </a:stretch>
        </p:blipFill>
        <p:spPr>
          <a:xfrm>
            <a:off x="2779027" y="1270000"/>
            <a:ext cx="3148343" cy="2101559"/>
          </a:xfrm>
          <a:prstGeom prst="rect">
            <a:avLst/>
          </a:prstGeom>
          <a:ln w="12700">
            <a:miter lim="400000"/>
          </a:ln>
        </p:spPr>
      </p:pic>
      <p:pic>
        <p:nvPicPr>
          <p:cNvPr id="380" name="Image" descr="Image"/>
          <p:cNvPicPr>
            <a:picLocks noChangeAspect="1"/>
          </p:cNvPicPr>
          <p:nvPr/>
        </p:nvPicPr>
        <p:blipFill>
          <a:blip r:embed="rId6">
            <a:extLst/>
          </a:blip>
          <a:stretch>
            <a:fillRect/>
          </a:stretch>
        </p:blipFill>
        <p:spPr>
          <a:xfrm>
            <a:off x="2837302" y="3506937"/>
            <a:ext cx="3090068" cy="2277774"/>
          </a:xfrm>
          <a:prstGeom prst="rect">
            <a:avLst/>
          </a:prstGeom>
          <a:ln w="12700">
            <a:miter lim="400000"/>
          </a:ln>
        </p:spPr>
      </p:pic>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 name="Review: Pre-Industrial “Efflorescences”"/>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Review: Pre-Industrial “Efflorescences”</a:t>
            </a:r>
          </a:p>
        </p:txBody>
      </p:sp>
      <p:sp>
        <p:nvSpPr>
          <p:cNvPr id="383" name="Ideas courtesy of Jack Goldsmith, Daron Acemoglu and James Robinson:…"/>
          <p:cNvSpPr txBox="1"/>
          <p:nvPr>
            <p:ph type="body" idx="4294967295"/>
          </p:nvPr>
        </p:nvSpPr>
        <p:spPr>
          <a:xfrm>
            <a:off x="277663" y="1269999"/>
            <a:ext cx="5094976" cy="5217162"/>
          </a:xfrm>
          <a:prstGeom prst="rect">
            <a:avLst/>
          </a:prstGeom>
        </p:spPr>
        <p:txBody>
          <a:bodyPr lIns="45718" tIns="45718" rIns="45718" bIns="45718" anchor="t"/>
          <a:lstStyle/>
          <a:p>
            <a:pPr marL="0" indent="0" defTabSz="347472">
              <a:spcBef>
                <a:spcPts val="900"/>
              </a:spcBef>
              <a:buSzTx/>
              <a:buFont typeface="Arial"/>
              <a:buNone/>
              <a:defRPr b="1" sz="1800">
                <a:uFill>
                  <a:solidFill>
                    <a:srgbClr val="000000"/>
                  </a:solidFill>
                </a:uFill>
                <a:latin typeface="+mj-lt"/>
                <a:ea typeface="+mj-ea"/>
                <a:cs typeface="+mj-cs"/>
                <a:sym typeface="Helvetica"/>
              </a:defRPr>
            </a:pPr>
            <a:r>
              <a:t>Ideas courtesy of Jack Goldsmith, Daron Acemoglu and James Robinson:</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The Malthusian model misses a great deal of the interesting action prior to the Industrial Revolution. </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An alternative explanation for why there was no long-run trend in living standards is the theory of ‘efflorescence and decline’</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I organize my thoughts about this with the two Malthusian equations, and with their bunch of variables and parameters: </a:t>
            </a:r>
            <a:r>
              <a:rPr i="1"/>
              <a:t>h, γ, β, φ, y</a:t>
            </a:r>
            <a:r>
              <a:rPr baseline="31999" i="1"/>
              <a:t>sub</a:t>
            </a:r>
            <a:r>
              <a:rPr i="1"/>
              <a:t>, s, δ, θ</a:t>
            </a:r>
            <a:r>
              <a:t>, and </a:t>
            </a:r>
            <a:r>
              <a:rPr i="1"/>
              <a:t>H</a:t>
            </a:r>
            <a:r>
              <a:t> that together determine y</a:t>
            </a:r>
            <a:r>
              <a:rPr baseline="31999"/>
              <a:t>*mal</a:t>
            </a:r>
            <a:r>
              <a:t> and L</a:t>
            </a:r>
            <a:r>
              <a:rPr baseline="31999"/>
              <a:t>*mal</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This is best thought of as a filing system for factors that may be important—given the importance of both capital and labor efficiency, the roles of ideas and of resources in producing labor efficiency, and Malthusian population dynamics, these are the things you should look at</a:t>
            </a:r>
          </a:p>
        </p:txBody>
      </p:sp>
      <p:pic>
        <p:nvPicPr>
          <p:cNvPr id="384" name="Image" descr="Image"/>
          <p:cNvPicPr>
            <a:picLocks noChangeAspect="1"/>
          </p:cNvPicPr>
          <p:nvPr/>
        </p:nvPicPr>
        <p:blipFill>
          <a:blip r:embed="rId2">
            <a:extLst/>
          </a:blip>
          <a:stretch>
            <a:fillRect/>
          </a:stretch>
        </p:blipFill>
        <p:spPr>
          <a:xfrm>
            <a:off x="5372637" y="4309945"/>
            <a:ext cx="3477528" cy="1810751"/>
          </a:xfrm>
          <a:prstGeom prst="rect">
            <a:avLst/>
          </a:prstGeom>
          <a:ln w="12700">
            <a:miter lim="400000"/>
          </a:ln>
        </p:spPr>
      </p:pic>
      <p:pic>
        <p:nvPicPr>
          <p:cNvPr id="385" name="Image" descr="Image"/>
          <p:cNvPicPr>
            <a:picLocks noChangeAspect="1"/>
          </p:cNvPicPr>
          <p:nvPr/>
        </p:nvPicPr>
        <p:blipFill>
          <a:blip r:embed="rId3">
            <a:extLst/>
          </a:blip>
          <a:stretch>
            <a:fillRect/>
          </a:stretch>
        </p:blipFill>
        <p:spPr>
          <a:xfrm>
            <a:off x="5372637" y="1270000"/>
            <a:ext cx="3477528" cy="2794552"/>
          </a:xfrm>
          <a:prstGeom prst="rect">
            <a:avLst/>
          </a:prstGeom>
          <a:ln w="12700">
            <a:miter lim="400000"/>
          </a:ln>
        </p:spPr>
      </p:pic>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The Classical Greek Efflorescence"/>
          <p:cNvSpPr txBox="1"/>
          <p:nvPr>
            <p:ph type="title" idx="4294967295"/>
          </p:nvPr>
        </p:nvSpPr>
        <p:spPr>
          <a:xfrm>
            <a:off x="277663" y="-2"/>
            <a:ext cx="8572501" cy="1270003"/>
          </a:xfrm>
          <a:prstGeom prst="rect">
            <a:avLst/>
          </a:prstGeom>
        </p:spPr>
        <p:txBody>
          <a:bodyPr lIns="45718" tIns="45718" rIns="45718" bIns="45718"/>
          <a:lstStyle>
            <a:lvl1pPr defTabSz="310895">
              <a:defRPr sz="4000">
                <a:solidFill>
                  <a:srgbClr val="008000"/>
                </a:solidFill>
                <a:uFill>
                  <a:solidFill>
                    <a:srgbClr val="000000"/>
                  </a:solidFill>
                </a:uFill>
                <a:latin typeface="Calibri"/>
                <a:ea typeface="Calibri"/>
                <a:cs typeface="Calibri"/>
                <a:sym typeface="Calibri"/>
              </a:defRPr>
            </a:lvl1pPr>
          </a:lstStyle>
          <a:p>
            <a:pPr/>
            <a:r>
              <a:t>The Classical Greek Efflorescence</a:t>
            </a:r>
          </a:p>
        </p:txBody>
      </p:sp>
      <p:sp>
        <p:nvSpPr>
          <p:cNvPr id="388"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pic>
        <p:nvPicPr>
          <p:cNvPr id="389" name="Image" descr="Image"/>
          <p:cNvPicPr>
            <a:picLocks noChangeAspect="1"/>
          </p:cNvPicPr>
          <p:nvPr/>
        </p:nvPicPr>
        <p:blipFill>
          <a:blip r:embed="rId2">
            <a:extLst/>
          </a:blip>
          <a:stretch>
            <a:fillRect/>
          </a:stretch>
        </p:blipFill>
        <p:spPr>
          <a:xfrm>
            <a:off x="5173464" y="1270000"/>
            <a:ext cx="3676701" cy="2559271"/>
          </a:xfrm>
          <a:prstGeom prst="rect">
            <a:avLst/>
          </a:prstGeom>
          <a:ln w="12700">
            <a:miter lim="400000"/>
          </a:ln>
        </p:spPr>
      </p:pic>
      <p:sp>
        <p:nvSpPr>
          <p:cNvPr id="390" name="Emerging out of the Iron Dark Age of -1200 to -800:…"/>
          <p:cNvSpPr txBox="1"/>
          <p:nvPr>
            <p:ph type="body" idx="4294967295"/>
          </p:nvPr>
        </p:nvSpPr>
        <p:spPr>
          <a:xfrm>
            <a:off x="277663" y="1269999"/>
            <a:ext cx="4895802" cy="5217162"/>
          </a:xfrm>
          <a:prstGeom prst="rect">
            <a:avLst/>
          </a:prstGeom>
        </p:spPr>
        <p:txBody>
          <a:bodyPr lIns="45718" tIns="45718" rIns="45718" bIns="45718" anchor="t"/>
          <a:lstStyle/>
          <a:p>
            <a:pPr marL="0" indent="0" defTabSz="338326">
              <a:spcBef>
                <a:spcPts val="800"/>
              </a:spcBef>
              <a:buSzTx/>
              <a:buFont typeface="Arial"/>
              <a:buNone/>
              <a:defRPr b="1" sz="1700">
                <a:uFill>
                  <a:solidFill>
                    <a:srgbClr val="000000"/>
                  </a:solidFill>
                </a:uFill>
                <a:latin typeface="+mj-lt"/>
                <a:ea typeface="+mj-ea"/>
                <a:cs typeface="+mj-cs"/>
                <a:sym typeface="Helvetica"/>
              </a:defRPr>
            </a:pPr>
            <a:r>
              <a:t>Emerging out of the Iron Dark Age of -1200 to -800:</a:t>
            </a:r>
          </a:p>
          <a:p>
            <a:pPr marL="178067" indent="-178067" defTabSz="338326">
              <a:spcBef>
                <a:spcPts val="800"/>
              </a:spcBef>
              <a:buSzPct val="100000"/>
              <a:defRPr sz="1700">
                <a:uFill>
                  <a:solidFill>
                    <a:srgbClr val="000000"/>
                  </a:solidFill>
                </a:uFill>
                <a:latin typeface="Times New Roman"/>
                <a:ea typeface="Times New Roman"/>
                <a:cs typeface="Times New Roman"/>
                <a:sym typeface="Times New Roman"/>
              </a:defRPr>
            </a:pPr>
            <a:r>
              <a:t>When the Greek city states emerged they did so with functional systems of governance which provided public goods, such as security for trade and investment. </a:t>
            </a:r>
          </a:p>
          <a:p>
            <a:pPr marL="178067" indent="-178067" defTabSz="338326">
              <a:spcBef>
                <a:spcPts val="800"/>
              </a:spcBef>
              <a:buSzPct val="100000"/>
              <a:defRPr sz="1700">
                <a:uFill>
                  <a:solidFill>
                    <a:srgbClr val="000000"/>
                  </a:solidFill>
                </a:uFill>
                <a:latin typeface="Times New Roman"/>
                <a:ea typeface="Times New Roman"/>
                <a:cs typeface="Times New Roman"/>
                <a:sym typeface="Times New Roman"/>
              </a:defRPr>
            </a:pPr>
            <a:r>
              <a:t>This initiated a period of sustained increases in living standards. </a:t>
            </a:r>
          </a:p>
          <a:p>
            <a:pPr marL="178067" indent="-178067" defTabSz="338326">
              <a:spcBef>
                <a:spcPts val="800"/>
              </a:spcBef>
              <a:buSzPct val="100000"/>
              <a:defRPr sz="1700">
                <a:uFill>
                  <a:solidFill>
                    <a:srgbClr val="000000"/>
                  </a:solidFill>
                </a:uFill>
                <a:latin typeface="Times New Roman"/>
                <a:ea typeface="Times New Roman"/>
                <a:cs typeface="Times New Roman"/>
                <a:sym typeface="Times New Roman"/>
              </a:defRPr>
            </a:pPr>
            <a:r>
              <a:t>While Ancient Greece did have a period of democracy, it was relative short (less than 200 years) compared to the duration of the polity and most citizens - slaves, poor citizens who couldn’t afford their tax bill, women - could not participate. </a:t>
            </a:r>
          </a:p>
          <a:p>
            <a:pPr marL="178067" indent="-178067" defTabSz="338326">
              <a:spcBef>
                <a:spcPts val="800"/>
              </a:spcBef>
              <a:buSzPct val="100000"/>
              <a:defRPr sz="1700">
                <a:uFill>
                  <a:solidFill>
                    <a:srgbClr val="000000"/>
                  </a:solidFill>
                </a:uFill>
                <a:latin typeface="Times New Roman"/>
                <a:ea typeface="Times New Roman"/>
                <a:cs typeface="Times New Roman"/>
                <a:sym typeface="Times New Roman"/>
              </a:defRPr>
            </a:pPr>
            <a:r>
              <a:t>Greek institutions (rules according to which the society was organized) tended to be “extractive.” For example, the economy was largely based upon slavery. </a:t>
            </a:r>
          </a:p>
        </p:txBody>
      </p:sp>
      <p:pic>
        <p:nvPicPr>
          <p:cNvPr id="391" name="Image" descr="Image"/>
          <p:cNvPicPr>
            <a:picLocks noChangeAspect="1"/>
          </p:cNvPicPr>
          <p:nvPr/>
        </p:nvPicPr>
        <p:blipFill>
          <a:blip r:embed="rId3">
            <a:extLst/>
          </a:blip>
          <a:stretch>
            <a:fillRect/>
          </a:stretch>
        </p:blipFill>
        <p:spPr>
          <a:xfrm>
            <a:off x="5254051" y="3930782"/>
            <a:ext cx="3676538" cy="2789375"/>
          </a:xfrm>
          <a:prstGeom prst="rect">
            <a:avLst/>
          </a:prstGeom>
          <a:ln w="12700">
            <a:miter lim="400000"/>
          </a:ln>
        </p:spPr>
      </p:pic>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3" name="The Classical Greek Efflorescence II"/>
          <p:cNvSpPr txBox="1"/>
          <p:nvPr>
            <p:ph type="title" idx="4294967295"/>
          </p:nvPr>
        </p:nvSpPr>
        <p:spPr>
          <a:xfrm>
            <a:off x="277663" y="-2"/>
            <a:ext cx="8572501" cy="1270003"/>
          </a:xfrm>
          <a:prstGeom prst="rect">
            <a:avLst/>
          </a:prstGeom>
        </p:spPr>
        <p:txBody>
          <a:bodyPr lIns="45718" tIns="45718" rIns="45718" bIns="45718"/>
          <a:lstStyle>
            <a:lvl1pPr defTabSz="292606">
              <a:defRPr sz="3800">
                <a:solidFill>
                  <a:srgbClr val="008000"/>
                </a:solidFill>
                <a:uFill>
                  <a:solidFill>
                    <a:srgbClr val="000000"/>
                  </a:solidFill>
                </a:uFill>
                <a:latin typeface="Calibri"/>
                <a:ea typeface="Calibri"/>
                <a:cs typeface="Calibri"/>
                <a:sym typeface="Calibri"/>
              </a:defRPr>
            </a:lvl1pPr>
          </a:lstStyle>
          <a:p>
            <a:pPr/>
            <a:r>
              <a:t>The Classical Greek Efflorescence II</a:t>
            </a:r>
          </a:p>
        </p:txBody>
      </p:sp>
      <p:sp>
        <p:nvSpPr>
          <p:cNvPr id="394"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395" name="“Developmental” or “Extractive”?…"/>
          <p:cNvSpPr txBox="1"/>
          <p:nvPr>
            <p:ph type="body" idx="4294967295"/>
          </p:nvPr>
        </p:nvSpPr>
        <p:spPr>
          <a:xfrm>
            <a:off x="277662" y="1269999"/>
            <a:ext cx="5424932" cy="5217162"/>
          </a:xfrm>
          <a:prstGeom prst="rect">
            <a:avLst/>
          </a:prstGeom>
        </p:spPr>
        <p:txBody>
          <a:bodyPr lIns="45718" tIns="45718" rIns="45718" bIns="45718" anchor="t"/>
          <a:lstStyle/>
          <a:p>
            <a:pPr marL="0" indent="0" defTabSz="347472">
              <a:spcBef>
                <a:spcPts val="900"/>
              </a:spcBef>
              <a:buSzTx/>
              <a:buFont typeface="Arial"/>
              <a:buNone/>
              <a:defRPr b="1" sz="1800">
                <a:uFill>
                  <a:solidFill>
                    <a:srgbClr val="000000"/>
                  </a:solidFill>
                </a:uFill>
                <a:latin typeface="+mj-lt"/>
                <a:ea typeface="+mj-ea"/>
                <a:cs typeface="+mj-cs"/>
                <a:sym typeface="Helvetica"/>
              </a:defRPr>
            </a:pPr>
            <a:r>
              <a:t>“Developmental” or “Extractive”?</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Extractive political institutions concentrate political power in the hands of some group who can use that power to redistribute wealth and income to themselves. This resulting concentration of wealth tends to reinforce the initial set of political institutions. </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Roving bandits or stationary bandits?</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Acemoglu and Robinson hypothesize that growth was not sustained in ancient societies because their institutions were extractive, and extractive institutions are incompatible with sustaining growth in the long run. </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They argue that this is because extracting resources creates conflicts over who will control those resources, and it may also induce rebellion from below. </a:t>
            </a:r>
          </a:p>
          <a:p>
            <a:pPr marL="182879" indent="-182879" defTabSz="347472">
              <a:spcBef>
                <a:spcPts val="900"/>
              </a:spcBef>
              <a:buSzPct val="100000"/>
              <a:defRPr sz="1800">
                <a:uFill>
                  <a:solidFill>
                    <a:srgbClr val="000000"/>
                  </a:solidFill>
                </a:uFill>
                <a:latin typeface="Times New Roman"/>
                <a:ea typeface="Times New Roman"/>
                <a:cs typeface="Times New Roman"/>
                <a:sym typeface="Times New Roman"/>
              </a:defRPr>
            </a:pPr>
            <a:r>
              <a:t>In either case political instability can bring the government and economy down.</a:t>
            </a:r>
          </a:p>
        </p:txBody>
      </p:sp>
      <p:pic>
        <p:nvPicPr>
          <p:cNvPr id="396" name="Image" descr="Image"/>
          <p:cNvPicPr>
            <a:picLocks noChangeAspect="1"/>
          </p:cNvPicPr>
          <p:nvPr/>
        </p:nvPicPr>
        <p:blipFill>
          <a:blip r:embed="rId2">
            <a:extLst/>
          </a:blip>
          <a:stretch>
            <a:fillRect/>
          </a:stretch>
        </p:blipFill>
        <p:spPr>
          <a:xfrm>
            <a:off x="5702591" y="1270000"/>
            <a:ext cx="3147573" cy="2304106"/>
          </a:xfrm>
          <a:prstGeom prst="rect">
            <a:avLst/>
          </a:prstGeom>
          <a:ln w="12700">
            <a:miter lim="400000"/>
          </a:ln>
        </p:spPr>
      </p:pic>
      <p:pic>
        <p:nvPicPr>
          <p:cNvPr id="397" name="Image" descr="Image"/>
          <p:cNvPicPr>
            <a:picLocks noChangeAspect="1"/>
          </p:cNvPicPr>
          <p:nvPr/>
        </p:nvPicPr>
        <p:blipFill>
          <a:blip r:embed="rId3">
            <a:extLst/>
          </a:blip>
          <a:stretch>
            <a:fillRect/>
          </a:stretch>
        </p:blipFill>
        <p:spPr>
          <a:xfrm>
            <a:off x="5702591" y="3734298"/>
            <a:ext cx="3147573" cy="2752862"/>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Shadows…"/>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Shadows…</a:t>
            </a:r>
          </a:p>
        </p:txBody>
      </p:sp>
      <p:sp>
        <p:nvSpPr>
          <p:cNvPr id="76" name="How many people today are still living on less than $2 a day?…"/>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How many people today are still living on less than $2.50 a day?</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70 million</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230 million</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700 million</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2.3 billion</a:t>
            </a:r>
          </a:p>
        </p:txBody>
      </p:sp>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 name="The Anti-Kythera Mechanism"/>
          <p:cNvSpPr txBox="1"/>
          <p:nvPr>
            <p:ph type="title" idx="4294967295"/>
          </p:nvPr>
        </p:nvSpPr>
        <p:spPr>
          <a:xfrm>
            <a:off x="277663" y="-2"/>
            <a:ext cx="8572501" cy="1270003"/>
          </a:xfrm>
          <a:prstGeom prst="rect">
            <a:avLst/>
          </a:prstGeom>
        </p:spPr>
        <p:txBody>
          <a:bodyPr lIns="45718" tIns="45718" rIns="45718" bIns="45718"/>
          <a:lstStyle>
            <a:lvl1pPr defTabSz="365759">
              <a:defRPr sz="4800">
                <a:solidFill>
                  <a:srgbClr val="000080"/>
                </a:solidFill>
                <a:uFill>
                  <a:solidFill>
                    <a:srgbClr val="000000"/>
                  </a:solidFill>
                </a:uFill>
                <a:latin typeface="Calibri"/>
                <a:ea typeface="Calibri"/>
                <a:cs typeface="Calibri"/>
                <a:sym typeface="Calibri"/>
              </a:defRPr>
            </a:lvl1pPr>
          </a:lstStyle>
          <a:p>
            <a:pPr/>
            <a:r>
              <a:t>The Anti-Kythera Mechanism</a:t>
            </a:r>
          </a:p>
        </p:txBody>
      </p:sp>
      <p:sp>
        <p:nvSpPr>
          <p:cNvPr id="400" name="What is this?…"/>
          <p:cNvSpPr txBox="1"/>
          <p:nvPr>
            <p:ph type="body" idx="4294967295"/>
          </p:nvPr>
        </p:nvSpPr>
        <p:spPr>
          <a:xfrm>
            <a:off x="277662" y="1269999"/>
            <a:ext cx="5097042" cy="5217162"/>
          </a:xfrm>
          <a:prstGeom prst="rect">
            <a:avLst/>
          </a:prstGeom>
        </p:spPr>
        <p:txBody>
          <a:bodyPr lIns="45718" tIns="45718" rIns="45718" bIns="45718" anchor="t"/>
          <a:lstStyle/>
          <a:p>
            <a:pPr marL="0" indent="0" defTabSz="306324">
              <a:spcBef>
                <a:spcPts val="800"/>
              </a:spcBef>
              <a:buSzTx/>
              <a:buFont typeface="Arial"/>
              <a:buNone/>
              <a:defRPr b="1" sz="1600">
                <a:uFill>
                  <a:solidFill>
                    <a:srgbClr val="000000"/>
                  </a:solidFill>
                </a:uFill>
                <a:latin typeface="+mj-lt"/>
                <a:ea typeface="+mj-ea"/>
                <a:cs typeface="+mj-cs"/>
                <a:sym typeface="Helvetica"/>
              </a:defRPr>
            </a:pPr>
            <a:r>
              <a:t>What is this?</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Built between -150 and -70. Rhodes13” x 7” x 4“ wooden box</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Gears—largest 5” in diameter</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Inscriptions</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Wikipedia: “37 gear wheels enabling it to follow the movements of the Moon and the Sun through the zodiac, to predict eclipses and even to model the irregular orbit of the Moon, where the Moon's velocity is higher in its perigee than in its apogee. This motion was studied in the 2nd century BC by astronomer Hipparchus of Rhodes, and it is speculated that he may have been consulted in the machine's construction. The knowledge of this technology was lost at some point in antiquity. Similar technological works later appeared in the medieval Byzantine and Islamic worlds, but works with similar complexity did not appear again until the development of mechanical astronomical clocks in Europe in the fourteenth century…”</a:t>
            </a:r>
          </a:p>
        </p:txBody>
      </p:sp>
      <p:pic>
        <p:nvPicPr>
          <p:cNvPr id="401" name="Image" descr="Image"/>
          <p:cNvPicPr>
            <a:picLocks noChangeAspect="1"/>
          </p:cNvPicPr>
          <p:nvPr/>
        </p:nvPicPr>
        <p:blipFill>
          <a:blip r:embed="rId2">
            <a:extLst/>
          </a:blip>
          <a:stretch>
            <a:fillRect/>
          </a:stretch>
        </p:blipFill>
        <p:spPr>
          <a:xfrm>
            <a:off x="5374702" y="1270000"/>
            <a:ext cx="3498721" cy="1845168"/>
          </a:xfrm>
          <a:prstGeom prst="rect">
            <a:avLst/>
          </a:prstGeom>
          <a:ln w="12700">
            <a:miter lim="400000"/>
          </a:ln>
        </p:spPr>
      </p:pic>
      <p:pic>
        <p:nvPicPr>
          <p:cNvPr id="402" name="Image" descr="Image"/>
          <p:cNvPicPr>
            <a:picLocks noChangeAspect="1"/>
          </p:cNvPicPr>
          <p:nvPr/>
        </p:nvPicPr>
        <p:blipFill>
          <a:blip r:embed="rId3">
            <a:extLst/>
          </a:blip>
          <a:stretch>
            <a:fillRect/>
          </a:stretch>
        </p:blipFill>
        <p:spPr>
          <a:xfrm>
            <a:off x="5382993" y="3115166"/>
            <a:ext cx="3467172" cy="3371995"/>
          </a:xfrm>
          <a:prstGeom prst="rect">
            <a:avLst/>
          </a:prstGeom>
          <a:ln w="12700">
            <a:miter lim="400000"/>
          </a:ln>
        </p:spPr>
      </p:pic>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4" name="The Anti-Kythera Mechanism II"/>
          <p:cNvSpPr txBox="1"/>
          <p:nvPr>
            <p:ph type="title" idx="4294967295"/>
          </p:nvPr>
        </p:nvSpPr>
        <p:spPr>
          <a:xfrm>
            <a:off x="277663" y="-2"/>
            <a:ext cx="8572501" cy="1270003"/>
          </a:xfrm>
          <a:prstGeom prst="rect">
            <a:avLst/>
          </a:prstGeom>
        </p:spPr>
        <p:txBody>
          <a:bodyPr lIns="45718" tIns="45718" rIns="45718" bIns="45718"/>
          <a:lstStyle>
            <a:lvl1pPr defTabSz="347472">
              <a:defRPr sz="4500">
                <a:solidFill>
                  <a:srgbClr val="000080"/>
                </a:solidFill>
                <a:uFill>
                  <a:solidFill>
                    <a:srgbClr val="000000"/>
                  </a:solidFill>
                </a:uFill>
                <a:latin typeface="Calibri"/>
                <a:ea typeface="Calibri"/>
                <a:cs typeface="Calibri"/>
                <a:sym typeface="Calibri"/>
              </a:defRPr>
            </a:lvl1pPr>
          </a:lstStyle>
          <a:p>
            <a:pPr/>
            <a:r>
              <a:t>The Anti-Kythera Mechanism II</a:t>
            </a:r>
          </a:p>
        </p:txBody>
      </p:sp>
      <p:sp>
        <p:nvSpPr>
          <p:cNvPr id="405" name="What is this?…"/>
          <p:cNvSpPr txBox="1"/>
          <p:nvPr>
            <p:ph type="body" idx="4294967295"/>
          </p:nvPr>
        </p:nvSpPr>
        <p:spPr>
          <a:xfrm>
            <a:off x="277662" y="1269999"/>
            <a:ext cx="5097042" cy="5217162"/>
          </a:xfrm>
          <a:prstGeom prst="rect">
            <a:avLst/>
          </a:prstGeom>
        </p:spPr>
        <p:txBody>
          <a:bodyPr lIns="45718" tIns="45718" rIns="45718" bIns="45718" anchor="t"/>
          <a:lstStyle/>
          <a:p>
            <a:pPr marL="0" indent="0" defTabSz="352042">
              <a:spcBef>
                <a:spcPts val="900"/>
              </a:spcBef>
              <a:buSzTx/>
              <a:buFont typeface="Arial"/>
              <a:buNone/>
              <a:defRPr b="1" sz="1800">
                <a:uFill>
                  <a:solidFill>
                    <a:srgbClr val="000000"/>
                  </a:solidFill>
                </a:uFill>
                <a:latin typeface="+mj-lt"/>
                <a:ea typeface="+mj-ea"/>
                <a:cs typeface="+mj-cs"/>
                <a:sym typeface="Helvetica"/>
              </a:defRPr>
            </a:pPr>
            <a:r>
              <a:t>What is this?</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Brian Resnick: “A main gear would move to represent the calendar year, and would, in turn, move many separate smaller gears to represent the motions of the planets, sun, and moon. So you could set the main gear to the calendar date and get approximations for where those celestial objects would be in the sky on that date…. You, as a user, could input a few simple variables and it would yield a flurry of complicated mathematical calculations.… All the user had to do was enter the main date on one gear, and through a series of subsequent gear turns, the mechanism could calculate things like the angle of the sun crossing the sky. (For some reference, mechanical calculators—which used gear ratios to add and subtract—didn’t arrive in Europe until the 1600s)…”</a:t>
            </a:r>
          </a:p>
        </p:txBody>
      </p:sp>
      <p:pic>
        <p:nvPicPr>
          <p:cNvPr id="406" name="Image" descr="Image"/>
          <p:cNvPicPr>
            <a:picLocks noChangeAspect="1"/>
          </p:cNvPicPr>
          <p:nvPr/>
        </p:nvPicPr>
        <p:blipFill>
          <a:blip r:embed="rId2">
            <a:extLst/>
          </a:blip>
          <a:stretch>
            <a:fillRect/>
          </a:stretch>
        </p:blipFill>
        <p:spPr>
          <a:xfrm>
            <a:off x="5374702" y="1270000"/>
            <a:ext cx="3498721" cy="1845168"/>
          </a:xfrm>
          <a:prstGeom prst="rect">
            <a:avLst/>
          </a:prstGeom>
          <a:ln w="12700">
            <a:miter lim="400000"/>
          </a:ln>
        </p:spPr>
      </p:pic>
      <p:pic>
        <p:nvPicPr>
          <p:cNvPr id="407" name="Image" descr="Image"/>
          <p:cNvPicPr>
            <a:picLocks noChangeAspect="1"/>
          </p:cNvPicPr>
          <p:nvPr/>
        </p:nvPicPr>
        <p:blipFill>
          <a:blip r:embed="rId3">
            <a:extLst/>
          </a:blip>
          <a:stretch>
            <a:fillRect/>
          </a:stretch>
        </p:blipFill>
        <p:spPr>
          <a:xfrm>
            <a:off x="5382993" y="3115166"/>
            <a:ext cx="3467172" cy="3371995"/>
          </a:xfrm>
          <a:prstGeom prst="rect">
            <a:avLst/>
          </a:prstGeom>
          <a:ln w="12700">
            <a:miter lim="400000"/>
          </a:ln>
        </p:spPr>
      </p:pic>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 name="Cicero (-54): De Re Publica"/>
          <p:cNvSpPr txBox="1"/>
          <p:nvPr>
            <p:ph type="title" idx="4294967295"/>
          </p:nvPr>
        </p:nvSpPr>
        <p:spPr>
          <a:xfrm>
            <a:off x="277663" y="-2"/>
            <a:ext cx="8572501" cy="1270003"/>
          </a:xfrm>
          <a:prstGeom prst="rect">
            <a:avLst/>
          </a:prstGeom>
        </p:spPr>
        <p:txBody>
          <a:bodyPr lIns="45718" tIns="45718" rIns="45718" bIns="45718"/>
          <a:lstStyle>
            <a:lvl1pPr defTabSz="397763">
              <a:defRPr sz="5200">
                <a:solidFill>
                  <a:srgbClr val="000080"/>
                </a:solidFill>
                <a:uFill>
                  <a:solidFill>
                    <a:srgbClr val="000000"/>
                  </a:solidFill>
                </a:uFill>
                <a:latin typeface="Calibri"/>
                <a:ea typeface="Calibri"/>
                <a:cs typeface="Calibri"/>
                <a:sym typeface="Calibri"/>
              </a:defRPr>
            </a:lvl1pPr>
          </a:lstStyle>
          <a:p>
            <a:pPr/>
            <a:r>
              <a:t>Cicero (-54): De Re Publica</a:t>
            </a:r>
          </a:p>
        </p:txBody>
      </p:sp>
      <p:sp>
        <p:nvSpPr>
          <p:cNvPr id="410" name="“With the exception of the dream of Scipio, in the last book, the whole treatise was lost till the year 1822, when the librarian of the Vatican discovered a portion of them among the palimpsests in that library. What he discovered is translated here; but"/>
          <p:cNvSpPr txBox="1"/>
          <p:nvPr>
            <p:ph type="body" idx="4294967295"/>
          </p:nvPr>
        </p:nvSpPr>
        <p:spPr>
          <a:xfrm>
            <a:off x="277663" y="1269999"/>
            <a:ext cx="8572501" cy="5217162"/>
          </a:xfrm>
          <a:prstGeom prst="rect">
            <a:avLst/>
          </a:prstGeom>
        </p:spPr>
        <p:txBody>
          <a:bodyPr lIns="45718" tIns="45718" rIns="45718" bIns="45718" anchor="t"/>
          <a:lstStyle/>
          <a:p>
            <a:pPr marL="0" indent="0" defTabSz="219454">
              <a:spcBef>
                <a:spcPts val="500"/>
              </a:spcBef>
              <a:buSzTx/>
              <a:buFont typeface="Arial"/>
              <a:buNone/>
              <a:defRPr b="1" sz="1100">
                <a:uFill>
                  <a:solidFill>
                    <a:srgbClr val="000000"/>
                  </a:solidFill>
                </a:uFill>
                <a:latin typeface="+mj-lt"/>
                <a:ea typeface="+mj-ea"/>
                <a:cs typeface="+mj-cs"/>
                <a:sym typeface="Helvetica"/>
              </a:defRPr>
            </a:pPr>
            <a:r>
              <a:t>“With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a:t>
            </a:r>
          </a:p>
          <a:p>
            <a:pPr marL="0" indent="0" defTabSz="219454">
              <a:spcBef>
                <a:spcPts val="500"/>
              </a:spcBef>
              <a:buSzTx/>
              <a:buFont typeface="Arial"/>
              <a:buNone/>
              <a:defRPr b="1" sz="1100">
                <a:uFill>
                  <a:solidFill>
                    <a:srgbClr val="000000"/>
                  </a:solidFill>
                </a:uFill>
                <a:latin typeface="+mj-lt"/>
                <a:ea typeface="+mj-ea"/>
                <a:cs typeface="+mj-cs"/>
                <a:sym typeface="Helvetica"/>
              </a:defRPr>
            </a:pPr>
            <a:r>
              <a:t>I.XIV:</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Then Philus said: “I am not about to bring you anything new, or anything which has been thought over or discovered by me myself. But I recollect that Caius Sulpicius Gallus, who was a man of profound learning, as you are aware, when this same thing was reported to have taken place in his time, while he was staying in the house of Marcus Marcellus, who had been his colleague in the consulship, asked to see a celestial globe which Marcellus’s grandfather had saved after the capture of Syracuse from that magnificent and opulent city, without bringing to his own home any other memorial out of so great a booty; which I had often heard mentioned on account of the great fame of Archimedes; but its appearance, however, did not seem to me particularly striking. For that other is more elegant in form, and more generally known, which was made by the same Archimedes, and deposited by the same Marcellus in the Temple of Virtue at Rome.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“But as soon as Gallus had begun to explain, in a most scientific manner, the principle of this machine, I felt that the Sicilian geometrician must have possessed a genius superior to anything we usually conceive to belong to our nature. For Gallus assured us that that other solid and compact globe was a very ancient invention, and that the first model had been originally made by Thales of Miletus. That afterward Eudoxus of Cnidus, a disciple of Plato, had traced on its surface the stars that appear in the sky, and that many years subsequently, borrowing from Eudoxus this beautiful design and representation, Aratus had illustrated it in his verses, not by any science of astronomy, but by the ornament of poetic description. He added that the figure of the globe, which displayed the motions of the sun and moon, and the five planets, or wandering stars, could not be represented by the primitive solid globe; and that in this the invention of Archimedes was admirable, because he had calculated how a single revolution should maintain unequal and diversified progressions in dissimilar motions. </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“In fact, when Gallus moved this globe, we observed that the moon succeeded the sun by as many turns of the wheel in the machine as days in the heavens. From whence it resulted that the progress of the sun was marked as in the heavens, and that the moon touched the point where she is obscured by the earth’s shadow at the instant the sun appears opposite….</a:t>
            </a:r>
          </a:p>
          <a:p>
            <a:pPr marL="115503" indent="-115503" defTabSz="219454">
              <a:spcBef>
                <a:spcPts val="500"/>
              </a:spcBef>
              <a:buSzPct val="100000"/>
              <a:defRPr sz="1100">
                <a:uFill>
                  <a:solidFill>
                    <a:srgbClr val="000000"/>
                  </a:solidFill>
                </a:uFill>
                <a:latin typeface="Times New Roman"/>
                <a:ea typeface="Times New Roman"/>
                <a:cs typeface="Times New Roman"/>
                <a:sym typeface="Times New Roman"/>
              </a:defRPr>
            </a:pPr>
            <a:r>
              <a:t>Scipio: “I had myself a great affection for this Gallus, and I know that he was very much beloved and esteemed by my father Paulus. I recollect that when I was very young, when my father, as consul, commanded in Macedonia, and we were in the camp, our army was seized with a pious terror, because suddenly, in a clear night, the bright and full moon became eclipsed. And Gallus, who was then our lieutenant, the year before that in which he was elected consul, hesitated not, next morning, to state in the camp that it was no prodigy, and that the phenomenon which had then appeared would always appear at certain periods, when the sun was so placed that he could not affect the moon with his light…”</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Review: Class and Conflict: at the End of the Middle Ages, Elsewhere, and Elsewhere"/>
          <p:cNvSpPr txBox="1"/>
          <p:nvPr>
            <p:ph type="title" idx="4294967295"/>
          </p:nvPr>
        </p:nvSpPr>
        <p:spPr>
          <a:xfrm>
            <a:off x="277663" y="-2"/>
            <a:ext cx="8572501" cy="1270003"/>
          </a:xfrm>
          <a:prstGeom prst="rect">
            <a:avLst/>
          </a:prstGeom>
        </p:spPr>
        <p:txBody>
          <a:bodyPr lIns="45718" tIns="45718" rIns="45718" bIns="45718"/>
          <a:lstStyle>
            <a:lvl1pPr defTabSz="242315">
              <a:defRPr sz="3100">
                <a:uFill>
                  <a:solidFill>
                    <a:srgbClr val="000000"/>
                  </a:solidFill>
                </a:uFill>
                <a:latin typeface="Calibri"/>
                <a:ea typeface="Calibri"/>
                <a:cs typeface="Calibri"/>
                <a:sym typeface="Calibri"/>
              </a:defRPr>
            </a:lvl1pPr>
          </a:lstStyle>
          <a:p>
            <a:pPr/>
            <a:r>
              <a:t>Review: Class and Conflict: at the End of the Middle Ages, Elsewhere, and Elsewhere</a:t>
            </a:r>
          </a:p>
        </p:txBody>
      </p:sp>
      <p:sp>
        <p:nvSpPr>
          <p:cNvPr id="413"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414" name="What was “feudalism” and how did it end?…"/>
          <p:cNvSpPr txBox="1"/>
          <p:nvPr>
            <p:ph type="body" sz="half" idx="4294967295"/>
          </p:nvPr>
        </p:nvSpPr>
        <p:spPr>
          <a:xfrm>
            <a:off x="277663" y="1270000"/>
            <a:ext cx="6403003" cy="2582736"/>
          </a:xfrm>
          <a:prstGeom prst="rect">
            <a:avLst/>
          </a:prstGeom>
        </p:spPr>
        <p:txBody>
          <a:bodyPr lIns="45718" tIns="45718" rIns="45718" bIns="45718" anchor="t"/>
          <a:lstStyle/>
          <a:p>
            <a:pPr marL="0" indent="0" defTabSz="182879">
              <a:spcBef>
                <a:spcPts val="400"/>
              </a:spcBef>
              <a:buSzTx/>
              <a:buFont typeface="Arial"/>
              <a:buNone/>
              <a:defRPr b="1" sz="800">
                <a:uFill>
                  <a:solidFill>
                    <a:srgbClr val="000000"/>
                  </a:solidFill>
                </a:uFill>
                <a:latin typeface="+mj-lt"/>
                <a:ea typeface="+mj-ea"/>
                <a:cs typeface="+mj-cs"/>
                <a:sym typeface="Helvetica"/>
              </a:defRPr>
            </a:pPr>
            <a:r>
              <a:t>What was “feudalism” and how did it end?</a:t>
            </a:r>
          </a:p>
          <a:p>
            <a:pPr marL="962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Marc Bloch’s definitions:</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A subject peasantry</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Widespread use of the service tenement (i.e., the fief) instead of a salary (or of private property plus taxation and then purchase)</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The supremacy of a caste of specialized warriors</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Ties of obedience and protection which bind man to man</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Within the warrior class, these ties assume the distinctive form called vassalage</a:t>
            </a:r>
          </a:p>
          <a:p>
            <a:pPr lvl="2" marL="4010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Fragmentation of authority</a:t>
            </a:r>
          </a:p>
          <a:p>
            <a:pPr lvl="2" marL="4010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Disorder and private war</a:t>
            </a:r>
          </a:p>
          <a:p>
            <a:pPr lvl="1" marL="2486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But also, other forms of association, family, and state surviving…</a:t>
            </a:r>
          </a:p>
          <a:p>
            <a:pPr marL="962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By the late Middle Ages feudalism was a stable system</a:t>
            </a:r>
          </a:p>
          <a:p>
            <a:pPr marL="962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Trade and population expanded</a:t>
            </a:r>
          </a:p>
          <a:p>
            <a:pPr marL="96251" indent="-96251" defTabSz="182879">
              <a:spcBef>
                <a:spcPts val="400"/>
              </a:spcBef>
              <a:buSzPct val="100000"/>
              <a:defRPr sz="800">
                <a:uFill>
                  <a:solidFill>
                    <a:srgbClr val="000000"/>
                  </a:solidFill>
                </a:uFill>
                <a:latin typeface="Times New Roman"/>
                <a:ea typeface="Times New Roman"/>
                <a:cs typeface="Times New Roman"/>
                <a:sym typeface="Times New Roman"/>
              </a:defRPr>
            </a:pPr>
            <a:r>
              <a:t>What data we have shows the number and size of cities increasing</a:t>
            </a:r>
          </a:p>
        </p:txBody>
      </p:sp>
      <p:pic>
        <p:nvPicPr>
          <p:cNvPr id="415" name="Image" descr="Image"/>
          <p:cNvPicPr>
            <a:picLocks noChangeAspect="1"/>
          </p:cNvPicPr>
          <p:nvPr/>
        </p:nvPicPr>
        <p:blipFill>
          <a:blip r:embed="rId2">
            <a:extLst/>
          </a:blip>
          <a:stretch>
            <a:fillRect/>
          </a:stretch>
        </p:blipFill>
        <p:spPr>
          <a:xfrm>
            <a:off x="6680665" y="1270000"/>
            <a:ext cx="2169500" cy="2582736"/>
          </a:xfrm>
          <a:prstGeom prst="rect">
            <a:avLst/>
          </a:prstGeom>
          <a:ln w="12700">
            <a:miter lim="400000"/>
          </a:ln>
        </p:spPr>
      </p:pic>
      <p:pic>
        <p:nvPicPr>
          <p:cNvPr id="416" name="Image" descr="Image"/>
          <p:cNvPicPr>
            <a:picLocks noChangeAspect="1"/>
          </p:cNvPicPr>
          <p:nvPr/>
        </p:nvPicPr>
        <p:blipFill>
          <a:blip r:embed="rId3">
            <a:extLst/>
          </a:blip>
          <a:stretch>
            <a:fillRect/>
          </a:stretch>
        </p:blipFill>
        <p:spPr>
          <a:xfrm>
            <a:off x="277662" y="3765805"/>
            <a:ext cx="2926185" cy="2721356"/>
          </a:xfrm>
          <a:prstGeom prst="rect">
            <a:avLst/>
          </a:prstGeom>
          <a:ln w="12700">
            <a:miter lim="400000"/>
          </a:ln>
        </p:spPr>
      </p:pic>
      <p:pic>
        <p:nvPicPr>
          <p:cNvPr id="417" name="Image" descr="Image"/>
          <p:cNvPicPr>
            <a:picLocks noChangeAspect="1"/>
          </p:cNvPicPr>
          <p:nvPr/>
        </p:nvPicPr>
        <p:blipFill>
          <a:blip r:embed="rId4">
            <a:extLst/>
          </a:blip>
          <a:stretch>
            <a:fillRect/>
          </a:stretch>
        </p:blipFill>
        <p:spPr>
          <a:xfrm>
            <a:off x="3203844" y="3765805"/>
            <a:ext cx="2169500" cy="2721356"/>
          </a:xfrm>
          <a:prstGeom prst="rect">
            <a:avLst/>
          </a:prstGeom>
          <a:ln w="12700">
            <a:miter lim="400000"/>
          </a:ln>
        </p:spPr>
      </p:pic>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A Four-Cornered Fight"/>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A Four-Cornered Fight</a:t>
            </a:r>
          </a:p>
        </p:txBody>
      </p:sp>
      <p:sp>
        <p:nvSpPr>
          <p:cNvPr id="420" name="Kings, Lords, Commons, &amp; Peasants:…"/>
          <p:cNvSpPr txBox="1"/>
          <p:nvPr>
            <p:ph type="body" idx="4294967295"/>
          </p:nvPr>
        </p:nvSpPr>
        <p:spPr>
          <a:xfrm>
            <a:off x="277663" y="1269999"/>
            <a:ext cx="8572501" cy="5217162"/>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j-lt"/>
                <a:ea typeface="+mj-ea"/>
                <a:cs typeface="+mj-cs"/>
                <a:sym typeface="Helvetica"/>
              </a:defRPr>
            </a:pPr>
            <a:r>
              <a:t>Kings, Lords, Commons, &amp; Peasants: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Class alliances, class power, and class conflict…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Plus ideological legitimations…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Friedrich Engels: “Exceptional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Junker-squires…”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This is not just in exceptional periods…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relative autonomy of the state is the rule, not the exception…</a:t>
            </a:r>
          </a:p>
        </p:txBody>
      </p:sp>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Review: Malthusian Models and Realit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Review: Malthusian Models and Reality</a:t>
            </a:r>
          </a:p>
        </p:txBody>
      </p:sp>
      <p:pic>
        <p:nvPicPr>
          <p:cNvPr id="423" name="Image" descr="Image"/>
          <p:cNvPicPr>
            <a:picLocks noChangeAspect="1"/>
          </p:cNvPicPr>
          <p:nvPr/>
        </p:nvPicPr>
        <p:blipFill>
          <a:blip r:embed="rId2">
            <a:extLst/>
          </a:blip>
          <a:stretch>
            <a:fillRect/>
          </a:stretch>
        </p:blipFill>
        <p:spPr>
          <a:xfrm>
            <a:off x="387696" y="1270000"/>
            <a:ext cx="3603649" cy="790170"/>
          </a:xfrm>
          <a:prstGeom prst="rect">
            <a:avLst/>
          </a:prstGeom>
          <a:ln w="12700">
            <a:miter lim="400000"/>
          </a:ln>
        </p:spPr>
      </p:pic>
      <p:pic>
        <p:nvPicPr>
          <p:cNvPr id="424" name="Image" descr="Image"/>
          <p:cNvPicPr>
            <a:picLocks noChangeAspect="1"/>
          </p:cNvPicPr>
          <p:nvPr/>
        </p:nvPicPr>
        <p:blipFill>
          <a:blip r:embed="rId3">
            <a:extLst/>
          </a:blip>
          <a:stretch>
            <a:fillRect/>
          </a:stretch>
        </p:blipFill>
        <p:spPr>
          <a:xfrm>
            <a:off x="387696" y="2896836"/>
            <a:ext cx="3380323" cy="847947"/>
          </a:xfrm>
          <a:prstGeom prst="rect">
            <a:avLst/>
          </a:prstGeom>
          <a:ln w="12700">
            <a:miter lim="400000"/>
          </a:ln>
        </p:spPr>
      </p:pic>
      <p:pic>
        <p:nvPicPr>
          <p:cNvPr id="425" name="Image" descr="Image"/>
          <p:cNvPicPr>
            <a:picLocks noChangeAspect="1"/>
          </p:cNvPicPr>
          <p:nvPr/>
        </p:nvPicPr>
        <p:blipFill>
          <a:blip r:embed="rId4">
            <a:extLst/>
          </a:blip>
          <a:stretch>
            <a:fillRect/>
          </a:stretch>
        </p:blipFill>
        <p:spPr>
          <a:xfrm>
            <a:off x="387696" y="2192036"/>
            <a:ext cx="3603649" cy="672683"/>
          </a:xfrm>
          <a:prstGeom prst="rect">
            <a:avLst/>
          </a:prstGeom>
          <a:ln w="12700">
            <a:miter lim="400000"/>
          </a:ln>
        </p:spPr>
      </p:pic>
      <p:pic>
        <p:nvPicPr>
          <p:cNvPr id="426" name="Image" descr="Image"/>
          <p:cNvPicPr>
            <a:picLocks noChangeAspect="1"/>
          </p:cNvPicPr>
          <p:nvPr/>
        </p:nvPicPr>
        <p:blipFill>
          <a:blip r:embed="rId5">
            <a:extLst/>
          </a:blip>
          <a:stretch>
            <a:fillRect/>
          </a:stretch>
        </p:blipFill>
        <p:spPr>
          <a:xfrm>
            <a:off x="5469978" y="1270000"/>
            <a:ext cx="3380187" cy="2716329"/>
          </a:xfrm>
          <a:prstGeom prst="rect">
            <a:avLst/>
          </a:prstGeom>
          <a:ln w="12700">
            <a:miter lim="400000"/>
          </a:ln>
        </p:spPr>
      </p:pic>
      <p:pic>
        <p:nvPicPr>
          <p:cNvPr id="427" name="Image" descr="Image"/>
          <p:cNvPicPr>
            <a:picLocks noChangeAspect="1"/>
          </p:cNvPicPr>
          <p:nvPr/>
        </p:nvPicPr>
        <p:blipFill>
          <a:blip r:embed="rId6">
            <a:extLst/>
          </a:blip>
          <a:stretch>
            <a:fillRect/>
          </a:stretch>
        </p:blipFill>
        <p:spPr>
          <a:xfrm>
            <a:off x="4430222" y="4360629"/>
            <a:ext cx="4419943" cy="2301467"/>
          </a:xfrm>
          <a:prstGeom prst="rect">
            <a:avLst/>
          </a:prstGeom>
          <a:ln w="12700">
            <a:miter lim="400000"/>
          </a:ln>
        </p:spPr>
      </p:pic>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9" name="Eastern Europe and the “Second Serfdom”"/>
          <p:cNvSpPr txBox="1"/>
          <p:nvPr>
            <p:ph type="title" idx="4294967295"/>
          </p:nvPr>
        </p:nvSpPr>
        <p:spPr>
          <a:xfrm>
            <a:off x="277663" y="-2"/>
            <a:ext cx="8572501" cy="1270003"/>
          </a:xfrm>
          <a:prstGeom prst="rect">
            <a:avLst/>
          </a:prstGeom>
        </p:spPr>
        <p:txBody>
          <a:bodyPr lIns="45718" tIns="45718" rIns="45718" bIns="45718"/>
          <a:lstStyle>
            <a:lvl1pPr defTabSz="288036">
              <a:defRPr sz="3700">
                <a:solidFill>
                  <a:srgbClr val="000080"/>
                </a:solidFill>
                <a:uFill>
                  <a:solidFill>
                    <a:srgbClr val="000000"/>
                  </a:solidFill>
                </a:uFill>
                <a:latin typeface="Calibri"/>
                <a:ea typeface="Calibri"/>
                <a:cs typeface="Calibri"/>
                <a:sym typeface="Calibri"/>
              </a:defRPr>
            </a:lvl1pPr>
          </a:lstStyle>
          <a:p>
            <a:pPr/>
            <a:r>
              <a:t>Eastern Europe and the “Second Serfdom”</a:t>
            </a:r>
          </a:p>
        </p:txBody>
      </p:sp>
      <p:sp>
        <p:nvSpPr>
          <p:cNvPr id="430"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431" name="The percentage of people killed in Europe was similar across space:…"/>
          <p:cNvSpPr txBox="1"/>
          <p:nvPr>
            <p:ph type="body" idx="4294967295"/>
          </p:nvPr>
        </p:nvSpPr>
        <p:spPr>
          <a:xfrm>
            <a:off x="277662" y="1269999"/>
            <a:ext cx="5699405" cy="5217162"/>
          </a:xfrm>
          <a:prstGeom prst="rect">
            <a:avLst/>
          </a:prstGeom>
        </p:spPr>
        <p:txBody>
          <a:bodyPr lIns="45718" tIns="45718" rIns="45718" bIns="45718" anchor="t"/>
          <a:lstStyle/>
          <a:p>
            <a:pPr marL="0" indent="0" defTabSz="228600">
              <a:spcBef>
                <a:spcPts val="600"/>
              </a:spcBef>
              <a:buSzTx/>
              <a:buFont typeface="Arial"/>
              <a:buNone/>
              <a:defRPr b="1" sz="1200">
                <a:uFill>
                  <a:solidFill>
                    <a:srgbClr val="000000"/>
                  </a:solidFill>
                </a:uFill>
                <a:latin typeface="+mj-lt"/>
                <a:ea typeface="+mj-ea"/>
                <a:cs typeface="+mj-cs"/>
                <a:sym typeface="Helvetica"/>
              </a:defRPr>
            </a:pPr>
            <a:r>
              <a:t>The percentage of people killed in Europe was similar across space: </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After the plague, landlords in Eastern Europe started to take over large tracts of land and expand their holdings, which were already larger than those in Western Europe.</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Towns were weaker and less populous and rather than becoming freer, workers began to see their already existing freedoms encroached on: the Domar hypothesis at work.</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This contrasts with western Europe.</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Effects became especially pronounced after 1500, when Western Europe began to demand the agricultural goods which the East produced.</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Eastern landlords ratcheted up their control over the labor force to expand their production.</a:t>
            </a:r>
          </a:p>
          <a:p>
            <a:pPr lvl="1" marL="310814"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Mecklenberg: in 1500, peasants owed only a few days service a year; by 1600 this was three days/week; children had to work for the lord for free for several years. </a:t>
            </a:r>
          </a:p>
          <a:p>
            <a:pPr lvl="1" marL="310814"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In Hungary, landlords legislated one day a week of unpaid labor services for each worker. In 1550 this was raised to 2 days per week. By the end of the century it was 3 days. Serfs subject to these rules made up 90% of the rural population. </a:t>
            </a:r>
          </a:p>
          <a:p>
            <a:pPr marL="120315"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What was it that allowed the Spanish settlers in Mexico to keep wages so low, when in England after the Black Death the state had been incapable of enforcing the Statue of Laborers and stopping wages from rising?</a:t>
            </a:r>
          </a:p>
          <a:p>
            <a:pPr lvl="1" marL="310814"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William the Conqueror rewarded his army by providing them with parceled landholdings to prevent them from becoming powerful regional warlords (save for the “marcher lords” along the Scottish and Welsh borders).</a:t>
            </a:r>
          </a:p>
          <a:p>
            <a:pPr lvl="1" marL="310814" indent="-120315" defTabSz="228600">
              <a:spcBef>
                <a:spcPts val="600"/>
              </a:spcBef>
              <a:buSzPct val="100000"/>
              <a:defRPr sz="1200">
                <a:uFill>
                  <a:solidFill>
                    <a:srgbClr val="000000"/>
                  </a:solidFill>
                </a:uFill>
                <a:latin typeface="Times New Roman"/>
                <a:ea typeface="Times New Roman"/>
                <a:cs typeface="Times New Roman"/>
                <a:sym typeface="Times New Roman"/>
              </a:defRPr>
            </a:pPr>
            <a:r>
              <a:t>Many landholders in close proximity created intense competitive pressures for labor in the wake of the Black Death.</a:t>
            </a:r>
          </a:p>
        </p:txBody>
      </p:sp>
      <p:pic>
        <p:nvPicPr>
          <p:cNvPr id="432" name="Image" descr="Image"/>
          <p:cNvPicPr>
            <a:picLocks noChangeAspect="1"/>
          </p:cNvPicPr>
          <p:nvPr/>
        </p:nvPicPr>
        <p:blipFill>
          <a:blip r:embed="rId2">
            <a:extLst/>
          </a:blip>
          <a:stretch>
            <a:fillRect/>
          </a:stretch>
        </p:blipFill>
        <p:spPr>
          <a:xfrm>
            <a:off x="5977066" y="1270000"/>
            <a:ext cx="2873099" cy="2683597"/>
          </a:xfrm>
          <a:prstGeom prst="rect">
            <a:avLst/>
          </a:prstGeom>
          <a:ln w="12700">
            <a:miter lim="400000"/>
          </a:ln>
        </p:spPr>
      </p:pic>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4" name="Is Malthus Right? II"/>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8000"/>
                </a:solidFill>
                <a:uFill>
                  <a:solidFill>
                    <a:srgbClr val="000000"/>
                  </a:solidFill>
                </a:uFill>
                <a:latin typeface="Calibri"/>
                <a:ea typeface="Calibri"/>
                <a:cs typeface="Calibri"/>
                <a:sym typeface="Calibri"/>
              </a:defRPr>
            </a:lvl1pPr>
          </a:lstStyle>
          <a:p>
            <a:pPr/>
            <a:r>
              <a:t>Is Malthus Right? II</a:t>
            </a:r>
          </a:p>
        </p:txBody>
      </p:sp>
      <p:sp>
        <p:nvSpPr>
          <p:cNvPr id="435"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436" name="At the macro level, yes; but there are lots of interesting meso- and small-scale puzzles:…"/>
          <p:cNvSpPr txBox="1"/>
          <p:nvPr>
            <p:ph type="body" sz="half" idx="4294967295"/>
          </p:nvPr>
        </p:nvSpPr>
        <p:spPr>
          <a:xfrm>
            <a:off x="277662" y="1269999"/>
            <a:ext cx="4774864" cy="5217162"/>
          </a:xfrm>
          <a:prstGeom prst="rect">
            <a:avLst/>
          </a:prstGeom>
        </p:spPr>
        <p:txBody>
          <a:bodyPr lIns="45718" tIns="45718" rIns="45718" bIns="45718" anchor="t"/>
          <a:lstStyle/>
          <a:p>
            <a:pPr marL="0" indent="0" defTabSz="256031">
              <a:spcBef>
                <a:spcPts val="600"/>
              </a:spcBef>
              <a:buSzTx/>
              <a:buFont typeface="Arial"/>
              <a:buNone/>
              <a:defRPr b="1" sz="1300">
                <a:uFill>
                  <a:solidFill>
                    <a:srgbClr val="000000"/>
                  </a:solidFill>
                </a:uFill>
                <a:latin typeface="+mj-lt"/>
                <a:ea typeface="+mj-ea"/>
                <a:cs typeface="+mj-cs"/>
                <a:sym typeface="Helvetica"/>
              </a:defRPr>
            </a:pPr>
            <a:r>
              <a:t>At the macro level, yes; but there are lots of interesting meso- and small-scale puzzles: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In addition, measures of good government, such as proxies for constraints on the executive, are correlated with urbanization in this period. </a:t>
            </a:r>
          </a:p>
          <a:p>
            <a:pPr marL="13475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For example, DeLong and Shleifer (1993) showed there was a strong correlation between form of government and urbanization in the pre-modern world</a:t>
            </a:r>
          </a:p>
          <a:p>
            <a:pPr lvl="1" marL="348113" indent="-134753" defTabSz="256031">
              <a:spcBef>
                <a:spcPts val="600"/>
              </a:spcBef>
              <a:buSzPct val="100000"/>
              <a:defRPr sz="1300">
                <a:uFill>
                  <a:solidFill>
                    <a:srgbClr val="000000"/>
                  </a:solidFill>
                </a:uFill>
                <a:latin typeface="Times New Roman"/>
                <a:ea typeface="Times New Roman"/>
                <a:cs typeface="Times New Roman"/>
                <a:sym typeface="Times New Roman"/>
              </a:defRPr>
            </a:pPr>
            <a:r>
              <a:t>Charles Wilson (1967): </a:t>
            </a:r>
            <a:r>
              <a:rPr i="1"/>
              <a:t>Trade, Society, and the State</a:t>
            </a:r>
            <a:r>
              <a:t>: "The two areas which in 1500 represented the richest and most advanced concentrations of trade, industry and wealth were the quadrilateral formed by the Italian cities Milan, Venice, Florence and Genoa; and the strip of the Netherlands that ran from Ypres north-east past Ghent and Bruges up to Antwerp. It was not merely coincidence that these were the areas where the tradesmen of the cities had been most successful in emancipating themselves from feudal interference and in keeping at bay the newer threat of more centralized political control offered by the new monarchies. In the fleeting intervals between the storms of politics and war, men here glimpsed the material advance that was possible when tradesmen were left in peace unflattered by the attentions of strategists who regarded their activities as the sinews of war…”</a:t>
            </a:r>
          </a:p>
        </p:txBody>
      </p:sp>
      <p:pic>
        <p:nvPicPr>
          <p:cNvPr id="437" name="Image" descr="Image"/>
          <p:cNvPicPr>
            <a:picLocks noChangeAspect="1"/>
          </p:cNvPicPr>
          <p:nvPr/>
        </p:nvPicPr>
        <p:blipFill>
          <a:blip r:embed="rId2">
            <a:extLst/>
          </a:blip>
          <a:stretch>
            <a:fillRect/>
          </a:stretch>
        </p:blipFill>
        <p:spPr>
          <a:xfrm>
            <a:off x="5052524" y="1270000"/>
            <a:ext cx="3974413" cy="3427882"/>
          </a:xfrm>
          <a:prstGeom prst="rect">
            <a:avLst/>
          </a:prstGeom>
          <a:ln w="12700">
            <a:miter lim="400000"/>
          </a:ln>
        </p:spPr>
      </p:pic>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9" name="Malthus: Summing Up"/>
          <p:cNvSpPr txBox="1"/>
          <p:nvPr>
            <p:ph type="title" idx="4294967295"/>
          </p:nvPr>
        </p:nvSpPr>
        <p:spPr>
          <a:xfrm>
            <a:off x="277663" y="-2"/>
            <a:ext cx="8572501" cy="1270003"/>
          </a:xfrm>
          <a:prstGeom prst="rect">
            <a:avLst/>
          </a:prstGeom>
        </p:spPr>
        <p:txBody>
          <a:bodyPr lIns="45718" tIns="45718" rIns="45718" bIns="45718"/>
          <a:lstStyle>
            <a:lvl1pPr defTabSz="457200">
              <a:defRPr sz="6000">
                <a:solidFill>
                  <a:srgbClr val="000080"/>
                </a:solidFill>
                <a:uFill>
                  <a:solidFill>
                    <a:srgbClr val="000000"/>
                  </a:solidFill>
                </a:uFill>
                <a:latin typeface="Calibri"/>
                <a:ea typeface="Calibri"/>
                <a:cs typeface="Calibri"/>
                <a:sym typeface="Calibri"/>
              </a:defRPr>
            </a:lvl1pPr>
          </a:lstStyle>
          <a:p>
            <a:pPr/>
            <a:r>
              <a:t>Malthus: Summing Up</a:t>
            </a:r>
          </a:p>
        </p:txBody>
      </p:sp>
      <p:sp>
        <p:nvSpPr>
          <p:cNvPr id="440" name="Slide taken from Melissa Dell"/>
          <p:cNvSpPr txBox="1"/>
          <p:nvPr/>
        </p:nvSpPr>
        <p:spPr>
          <a:xfrm>
            <a:off x="-1" y="6487160"/>
            <a:ext cx="2779027"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Slide taken from Melissa Dell</a:t>
            </a:r>
          </a:p>
        </p:txBody>
      </p:sp>
      <p:sp>
        <p:nvSpPr>
          <p:cNvPr id="441" name="On the broadest scale only:…"/>
          <p:cNvSpPr txBox="1"/>
          <p:nvPr>
            <p:ph type="body" idx="4294967295"/>
          </p:nvPr>
        </p:nvSpPr>
        <p:spPr>
          <a:xfrm>
            <a:off x="277663" y="1269999"/>
            <a:ext cx="8572501" cy="5217162"/>
          </a:xfrm>
          <a:prstGeom prst="rect">
            <a:avLst/>
          </a:prstGeom>
        </p:spPr>
        <p:txBody>
          <a:bodyPr lIns="45718" tIns="45718" rIns="45718" bIns="45718" anchor="t"/>
          <a:lstStyle/>
          <a:p>
            <a:pPr marL="0" indent="0" defTabSz="416051">
              <a:spcBef>
                <a:spcPts val="1000"/>
              </a:spcBef>
              <a:buSzTx/>
              <a:buFont typeface="Arial"/>
              <a:buNone/>
              <a:defRPr b="1" sz="2100">
                <a:uFill>
                  <a:solidFill>
                    <a:srgbClr val="000000"/>
                  </a:solidFill>
                </a:uFill>
                <a:latin typeface="+mj-lt"/>
                <a:ea typeface="+mj-ea"/>
                <a:cs typeface="+mj-cs"/>
                <a:sym typeface="Helvetica"/>
              </a:defRPr>
            </a:pPr>
            <a:r>
              <a:t>On the broadest scale only:</a:t>
            </a:r>
          </a:p>
          <a:p>
            <a:pPr marL="21897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The simple Malthusian model may indeed capture some realities. </a:t>
            </a:r>
          </a:p>
          <a:p>
            <a:pPr marL="21897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If labor markets are competitive, population growth may indeed induce a decline in wages. </a:t>
            </a:r>
          </a:p>
          <a:p>
            <a:pPr marL="21897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Or if there is a fixed amount of land and few opportunities for labor intensive cultivation systems, a population increase may lead to a decline in output per worker. </a:t>
            </a:r>
          </a:p>
          <a:p>
            <a:pPr marL="21897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However, the reality is typically much more messy. </a:t>
            </a:r>
          </a:p>
          <a:p>
            <a:pPr lvl="1" marL="56568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How wages respond to changes in income will depend on </a:t>
            </a:r>
            <a:r>
              <a:rPr i="1"/>
              <a:t>institutions</a:t>
            </a:r>
            <a:r>
              <a:t>. </a:t>
            </a:r>
          </a:p>
          <a:p>
            <a:pPr lvl="1" marL="56568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Thus the overwhelming likelihood that institutional or cultural factors also shaped pre-modern growth</a:t>
            </a:r>
          </a:p>
          <a:p>
            <a:pPr lvl="1" marL="565683" indent="-218973" defTabSz="416051">
              <a:spcBef>
                <a:spcPts val="1000"/>
              </a:spcBef>
              <a:buSzPct val="100000"/>
              <a:defRPr sz="2100">
                <a:uFill>
                  <a:solidFill>
                    <a:srgbClr val="000000"/>
                  </a:solidFill>
                </a:uFill>
                <a:latin typeface="Times New Roman"/>
                <a:ea typeface="Times New Roman"/>
                <a:cs typeface="Times New Roman"/>
                <a:sym typeface="Times New Roman"/>
              </a:defRPr>
            </a:pPr>
            <a:r>
              <a:t>It was not simply being dictated by the Malthusian relationship between births, deaths, and income. </a:t>
            </a: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3" name="Review: “Subsistence”"/>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Review: “Subsistence”</a:t>
            </a:r>
          </a:p>
        </p:txBody>
      </p:sp>
      <p:pic>
        <p:nvPicPr>
          <p:cNvPr id="444" name="Image" descr="Image"/>
          <p:cNvPicPr>
            <a:picLocks noChangeAspect="1"/>
          </p:cNvPicPr>
          <p:nvPr/>
        </p:nvPicPr>
        <p:blipFill>
          <a:blip r:embed="rId2">
            <a:extLst/>
          </a:blip>
          <a:stretch>
            <a:fillRect/>
          </a:stretch>
        </p:blipFill>
        <p:spPr>
          <a:xfrm>
            <a:off x="849122" y="1048519"/>
            <a:ext cx="6830029" cy="549910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